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14"/>
  </p:notesMasterIdLst>
  <p:sldIdLst>
    <p:sldId id="256" r:id="rId2"/>
    <p:sldId id="338" r:id="rId3"/>
    <p:sldId id="339" r:id="rId4"/>
    <p:sldId id="340" r:id="rId5"/>
    <p:sldId id="345" r:id="rId6"/>
    <p:sldId id="346" r:id="rId7"/>
    <p:sldId id="347" r:id="rId8"/>
    <p:sldId id="350" r:id="rId9"/>
    <p:sldId id="348" r:id="rId10"/>
    <p:sldId id="351" r:id="rId11"/>
    <p:sldId id="352" r:id="rId12"/>
    <p:sldId id="353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553" autoAdjust="0"/>
  </p:normalViewPr>
  <p:slideViewPr>
    <p:cSldViewPr>
      <p:cViewPr>
        <p:scale>
          <a:sx n="75" d="100"/>
          <a:sy n="75" d="100"/>
        </p:scale>
        <p:origin x="-162" y="-12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73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CA55C1-89D3-4E50-826E-E0F4C1CABCCB}" type="doc">
      <dgm:prSet loTypeId="urn:microsoft.com/office/officeart/2005/8/layout/hProcess11" loCatId="process" qsTypeId="urn:microsoft.com/office/officeart/2005/8/quickstyle/simple5" qsCatId="simple" csTypeId="urn:microsoft.com/office/officeart/2005/8/colors/accent1_5" csCatId="accent1" phldr="1"/>
      <dgm:spPr/>
    </dgm:pt>
    <dgm:pt modelId="{145D2E61-BD2D-4BF0-AD88-BD53114F2284}">
      <dgm:prSet phldrT="[Texte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noFill/>
        <a:ln>
          <a:noFill/>
        </a:ln>
      </dgm:spPr>
      <dgm:t>
        <a:bodyPr/>
        <a:lstStyle/>
        <a:p>
          <a:r>
            <a:rPr lang="fr-FR" sz="1600" dirty="0" smtClean="0"/>
            <a:t>2006-2007</a:t>
          </a:r>
          <a:br>
            <a:rPr lang="fr-FR" sz="1600" dirty="0" smtClean="0"/>
          </a:br>
          <a:r>
            <a:rPr lang="fr-FR" sz="1600" b="1" dirty="0" smtClean="0"/>
            <a:t>L1 Mathématiques/ Informatique</a:t>
          </a:r>
          <a:r>
            <a:rPr lang="fr-FR" sz="1600" dirty="0" smtClean="0"/>
            <a:t/>
          </a:r>
          <a:br>
            <a:rPr lang="fr-FR" sz="1600" dirty="0" smtClean="0"/>
          </a:br>
          <a:r>
            <a:rPr lang="fr-FR" sz="1600" i="1" dirty="0" smtClean="0"/>
            <a:t>UFR ST UBP Clermont Ferrand</a:t>
          </a:r>
          <a:r>
            <a:rPr lang="fr-FR" sz="1600" dirty="0" smtClean="0"/>
            <a:t/>
          </a:r>
          <a:br>
            <a:rPr lang="fr-FR" sz="1600" dirty="0" smtClean="0"/>
          </a:br>
          <a:r>
            <a:rPr lang="fr-FR" sz="1600" dirty="0" smtClean="0"/>
            <a:t>+ </a:t>
          </a:r>
          <a:r>
            <a:rPr lang="fr-FR" sz="1600" b="1" dirty="0" smtClean="0"/>
            <a:t>PEIP</a:t>
          </a:r>
          <a:r>
            <a:rPr lang="fr-FR" sz="1600" dirty="0" smtClean="0"/>
            <a:t> </a:t>
          </a:r>
          <a:br>
            <a:rPr lang="fr-FR" sz="1600" dirty="0" smtClean="0"/>
          </a:br>
          <a:r>
            <a:rPr lang="fr-FR" sz="1600" i="1" dirty="0" err="1" smtClean="0"/>
            <a:t>Polytech’Clermont</a:t>
          </a:r>
          <a:endParaRPr lang="fr-FR" sz="1600" i="1" dirty="0"/>
        </a:p>
      </dgm:t>
    </dgm:pt>
    <dgm:pt modelId="{6059DA48-CE99-43C7-9EA3-BD2F30C992E4}" type="parTrans" cxnId="{B4F78FCD-EC86-4C7F-834C-5F7AF87A758C}">
      <dgm:prSet/>
      <dgm:spPr/>
      <dgm:t>
        <a:bodyPr/>
        <a:lstStyle/>
        <a:p>
          <a:endParaRPr lang="fr-FR"/>
        </a:p>
      </dgm:t>
    </dgm:pt>
    <dgm:pt modelId="{497517FC-2397-4E94-A6BD-FAA44BFEB068}" type="sibTrans" cxnId="{B4F78FCD-EC86-4C7F-834C-5F7AF87A758C}">
      <dgm:prSet/>
      <dgm:spPr/>
      <dgm:t>
        <a:bodyPr/>
        <a:lstStyle/>
        <a:p>
          <a:endParaRPr lang="fr-FR"/>
        </a:p>
      </dgm:t>
    </dgm:pt>
    <dgm:pt modelId="{02873203-7777-4F77-A44B-82FEEE479734}">
      <dgm:prSet phldrT="[Texte]" custT="1"/>
      <dgm:spPr/>
      <dgm:t>
        <a:bodyPr/>
        <a:lstStyle/>
        <a:p>
          <a:r>
            <a:rPr lang="fr-FR" sz="1600" dirty="0" smtClean="0"/>
            <a:t>2007-2008</a:t>
          </a:r>
          <a:br>
            <a:rPr lang="fr-FR" sz="1600" dirty="0" smtClean="0"/>
          </a:br>
          <a:r>
            <a:rPr lang="fr-FR" sz="1600" b="1" dirty="0" smtClean="0"/>
            <a:t>L2 Mathématiques/ Informatique</a:t>
          </a:r>
          <a:r>
            <a:rPr lang="fr-FR" sz="1600" dirty="0" smtClean="0"/>
            <a:t/>
          </a:r>
          <a:br>
            <a:rPr lang="fr-FR" sz="1600" dirty="0" smtClean="0"/>
          </a:br>
          <a:r>
            <a:rPr lang="fr-FR" sz="1600" i="1" dirty="0" smtClean="0"/>
            <a:t>UFR ST UBP Clermont Ferrand</a:t>
          </a:r>
          <a:r>
            <a:rPr lang="fr-FR" sz="1600" dirty="0" smtClean="0"/>
            <a:t/>
          </a:r>
          <a:br>
            <a:rPr lang="fr-FR" sz="1600" dirty="0" smtClean="0"/>
          </a:br>
          <a:r>
            <a:rPr lang="fr-FR" sz="1600" dirty="0" smtClean="0"/>
            <a:t>+ </a:t>
          </a:r>
          <a:r>
            <a:rPr lang="fr-FR" sz="1600" b="1" dirty="0" smtClean="0"/>
            <a:t>PEIP </a:t>
          </a:r>
          <a:br>
            <a:rPr lang="fr-FR" sz="1600" b="1" dirty="0" smtClean="0"/>
          </a:br>
          <a:r>
            <a:rPr lang="fr-FR" sz="1600" i="1" dirty="0" err="1" smtClean="0"/>
            <a:t>Polytech’Clermont</a:t>
          </a:r>
          <a:endParaRPr lang="fr-FR" sz="1600" dirty="0"/>
        </a:p>
      </dgm:t>
    </dgm:pt>
    <dgm:pt modelId="{1DC70EB0-FD07-4307-8A1B-C6E461F663D3}" type="parTrans" cxnId="{5F1CE205-AFF6-4CC2-ABD8-A849F034D37B}">
      <dgm:prSet/>
      <dgm:spPr/>
      <dgm:t>
        <a:bodyPr/>
        <a:lstStyle/>
        <a:p>
          <a:endParaRPr lang="fr-FR"/>
        </a:p>
      </dgm:t>
    </dgm:pt>
    <dgm:pt modelId="{E7B76F46-C61F-4EA0-A7BB-7B297BC1327F}" type="sibTrans" cxnId="{5F1CE205-AFF6-4CC2-ABD8-A849F034D37B}">
      <dgm:prSet/>
      <dgm:spPr/>
      <dgm:t>
        <a:bodyPr/>
        <a:lstStyle/>
        <a:p>
          <a:endParaRPr lang="fr-FR"/>
        </a:p>
      </dgm:t>
    </dgm:pt>
    <dgm:pt modelId="{B2EE6BC7-AAAF-4F41-A749-FA964211460A}">
      <dgm:prSet phldrT="[Texte]" custT="1"/>
      <dgm:spPr/>
      <dgm:t>
        <a:bodyPr/>
        <a:lstStyle/>
        <a:p>
          <a:r>
            <a:rPr lang="fr-FR" sz="1600" b="0" dirty="0" smtClean="0"/>
            <a:t>2008-2011</a:t>
          </a:r>
          <a:r>
            <a:rPr lang="fr-FR" sz="1600" b="1" dirty="0" smtClean="0"/>
            <a:t/>
          </a:r>
          <a:br>
            <a:rPr lang="fr-FR" sz="1600" b="1" dirty="0" smtClean="0"/>
          </a:br>
          <a:r>
            <a:rPr lang="fr-FR" sz="1600" b="1" dirty="0" smtClean="0"/>
            <a:t>Formation Ingénieur en informatique et modélisation</a:t>
          </a:r>
          <a:br>
            <a:rPr lang="fr-FR" sz="1600" b="1" dirty="0" smtClean="0"/>
          </a:br>
          <a:r>
            <a:rPr lang="fr-FR" sz="1600" b="0" i="1" dirty="0" smtClean="0"/>
            <a:t>ISIMA </a:t>
          </a:r>
          <a:br>
            <a:rPr lang="fr-FR" sz="1600" b="0" i="1" dirty="0" smtClean="0"/>
          </a:br>
          <a:r>
            <a:rPr lang="fr-FR" sz="1600" b="0" i="1" dirty="0" smtClean="0"/>
            <a:t>Clermont Ferrand</a:t>
          </a:r>
          <a:endParaRPr lang="fr-FR" sz="1600" b="0" i="1" dirty="0"/>
        </a:p>
      </dgm:t>
    </dgm:pt>
    <dgm:pt modelId="{8352E4C3-3482-4734-A3C1-7BB83123F56A}" type="parTrans" cxnId="{E886ACEF-2B50-4F0B-AF56-DBACD4CCCA44}">
      <dgm:prSet/>
      <dgm:spPr/>
      <dgm:t>
        <a:bodyPr/>
        <a:lstStyle/>
        <a:p>
          <a:endParaRPr lang="fr-FR"/>
        </a:p>
      </dgm:t>
    </dgm:pt>
    <dgm:pt modelId="{5C5D13C5-1568-4DA9-856A-6D176F4A0379}" type="sibTrans" cxnId="{E886ACEF-2B50-4F0B-AF56-DBACD4CCCA44}">
      <dgm:prSet/>
      <dgm:spPr/>
      <dgm:t>
        <a:bodyPr/>
        <a:lstStyle/>
        <a:p>
          <a:endParaRPr lang="fr-FR"/>
        </a:p>
      </dgm:t>
    </dgm:pt>
    <dgm:pt modelId="{DA735ECF-FB10-4069-A1C0-F7ACABAE4F7D}" type="pres">
      <dgm:prSet presAssocID="{1DCA55C1-89D3-4E50-826E-E0F4C1CABCCB}" presName="Name0" presStyleCnt="0">
        <dgm:presLayoutVars>
          <dgm:dir/>
          <dgm:resizeHandles val="exact"/>
        </dgm:presLayoutVars>
      </dgm:prSet>
      <dgm:spPr/>
    </dgm:pt>
    <dgm:pt modelId="{22830E4C-BBED-4190-9DC0-57B6D6FFE693}" type="pres">
      <dgm:prSet presAssocID="{1DCA55C1-89D3-4E50-826E-E0F4C1CABCCB}" presName="arrow" presStyleLbl="bgShp" presStyleIdx="0" presStyleCnt="1" custLinFactNeighborX="-401"/>
      <dgm:spPr/>
    </dgm:pt>
    <dgm:pt modelId="{554D3EAE-378D-4057-BD32-1E4AEF9551DC}" type="pres">
      <dgm:prSet presAssocID="{1DCA55C1-89D3-4E50-826E-E0F4C1CABCCB}" presName="points" presStyleCnt="0"/>
      <dgm:spPr/>
    </dgm:pt>
    <dgm:pt modelId="{79D2597F-578E-4939-B6CE-0E606C4C5DE1}" type="pres">
      <dgm:prSet presAssocID="{145D2E61-BD2D-4BF0-AD88-BD53114F2284}" presName="compositeA" presStyleCnt="0"/>
      <dgm:spPr/>
    </dgm:pt>
    <dgm:pt modelId="{F16A871F-AADC-43FC-8103-13AB36EC8DEC}" type="pres">
      <dgm:prSet presAssocID="{145D2E61-BD2D-4BF0-AD88-BD53114F2284}" presName="textA" presStyleLbl="revTx" presStyleIdx="0" presStyleCnt="3" custScaleX="194091" custLinFactNeighborX="522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D30525-33E8-4A46-A784-76634EDC12E8}" type="pres">
      <dgm:prSet presAssocID="{145D2E61-BD2D-4BF0-AD88-BD53114F2284}" presName="circleA" presStyleLbl="node1" presStyleIdx="0" presStyleCnt="3" custLinFactNeighborX="20624" custLinFactNeighborY="-25000"/>
      <dgm:spPr/>
    </dgm:pt>
    <dgm:pt modelId="{659F5F9F-1E89-48B1-9D09-997ADAC958BE}" type="pres">
      <dgm:prSet presAssocID="{145D2E61-BD2D-4BF0-AD88-BD53114F2284}" presName="spaceA" presStyleCnt="0"/>
      <dgm:spPr/>
    </dgm:pt>
    <dgm:pt modelId="{0005D690-837E-4DF2-B472-BE04B2910DFA}" type="pres">
      <dgm:prSet presAssocID="{497517FC-2397-4E94-A6BD-FAA44BFEB068}" presName="space" presStyleCnt="0"/>
      <dgm:spPr/>
    </dgm:pt>
    <dgm:pt modelId="{E04FAB3C-10E6-46E1-B68A-060A27AE1A88}" type="pres">
      <dgm:prSet presAssocID="{02873203-7777-4F77-A44B-82FEEE479734}" presName="compositeB" presStyleCnt="0"/>
      <dgm:spPr/>
    </dgm:pt>
    <dgm:pt modelId="{9C3E2203-3C9C-4384-9C24-2B367C4F2AFE}" type="pres">
      <dgm:prSet presAssocID="{02873203-7777-4F77-A44B-82FEEE479734}" presName="textB" presStyleLbl="revTx" presStyleIdx="1" presStyleCnt="3" custScaleX="190450" custLinFactNeighborX="-6925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4D1AC71-1639-40A0-8313-AE2AD1AFD2EE}" type="pres">
      <dgm:prSet presAssocID="{02873203-7777-4F77-A44B-82FEEE479734}" presName="circleB" presStyleLbl="node1" presStyleIdx="1" presStyleCnt="3" custLinFactNeighborX="44929" custLinFactNeighborY="25000"/>
      <dgm:spPr/>
    </dgm:pt>
    <dgm:pt modelId="{30C6F4C9-3E64-429E-963A-37AC5D5F23EF}" type="pres">
      <dgm:prSet presAssocID="{02873203-7777-4F77-A44B-82FEEE479734}" presName="spaceB" presStyleCnt="0"/>
      <dgm:spPr/>
    </dgm:pt>
    <dgm:pt modelId="{A09D9C29-A492-433B-9582-A735B49F4FE8}" type="pres">
      <dgm:prSet presAssocID="{E7B76F46-C61F-4EA0-A7BB-7B297BC1327F}" presName="space" presStyleCnt="0"/>
      <dgm:spPr/>
    </dgm:pt>
    <dgm:pt modelId="{1D03064C-A054-41C3-89DA-B02AF6A59A02}" type="pres">
      <dgm:prSet presAssocID="{B2EE6BC7-AAAF-4F41-A749-FA964211460A}" presName="compositeA" presStyleCnt="0"/>
      <dgm:spPr/>
    </dgm:pt>
    <dgm:pt modelId="{2C833EC2-CD0F-456B-A0AE-73C83EE311BB}" type="pres">
      <dgm:prSet presAssocID="{B2EE6BC7-AAAF-4F41-A749-FA964211460A}" presName="textA" presStyleLbl="revTx" presStyleIdx="2" presStyleCnt="3" custScaleX="115466" custLinFactNeighborX="2983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8A317F-422C-4014-9A3C-2D543332C0DA}" type="pres">
      <dgm:prSet presAssocID="{B2EE6BC7-AAAF-4F41-A749-FA964211460A}" presName="circleA" presStyleLbl="node1" presStyleIdx="2" presStyleCnt="3" custLinFactX="63584" custLinFactNeighborX="100000" custLinFactNeighborY="-25000"/>
      <dgm:spPr/>
    </dgm:pt>
    <dgm:pt modelId="{1FB5DA45-7DAF-49A3-89E4-C6332990A14C}" type="pres">
      <dgm:prSet presAssocID="{B2EE6BC7-AAAF-4F41-A749-FA964211460A}" presName="spaceA" presStyleCnt="0"/>
      <dgm:spPr/>
    </dgm:pt>
  </dgm:ptLst>
  <dgm:cxnLst>
    <dgm:cxn modelId="{F2C406DE-52F8-4AC4-A563-9FD78C74F194}" type="presOf" srcId="{B2EE6BC7-AAAF-4F41-A749-FA964211460A}" destId="{2C833EC2-CD0F-456B-A0AE-73C83EE311BB}" srcOrd="0" destOrd="0" presId="urn:microsoft.com/office/officeart/2005/8/layout/hProcess11"/>
    <dgm:cxn modelId="{5F1CE205-AFF6-4CC2-ABD8-A849F034D37B}" srcId="{1DCA55C1-89D3-4E50-826E-E0F4C1CABCCB}" destId="{02873203-7777-4F77-A44B-82FEEE479734}" srcOrd="1" destOrd="0" parTransId="{1DC70EB0-FD07-4307-8A1B-C6E461F663D3}" sibTransId="{E7B76F46-C61F-4EA0-A7BB-7B297BC1327F}"/>
    <dgm:cxn modelId="{B4F78FCD-EC86-4C7F-834C-5F7AF87A758C}" srcId="{1DCA55C1-89D3-4E50-826E-E0F4C1CABCCB}" destId="{145D2E61-BD2D-4BF0-AD88-BD53114F2284}" srcOrd="0" destOrd="0" parTransId="{6059DA48-CE99-43C7-9EA3-BD2F30C992E4}" sibTransId="{497517FC-2397-4E94-A6BD-FAA44BFEB068}"/>
    <dgm:cxn modelId="{A19DA218-DE57-4A57-ACDC-F704E6D153D4}" type="presOf" srcId="{1DCA55C1-89D3-4E50-826E-E0F4C1CABCCB}" destId="{DA735ECF-FB10-4069-A1C0-F7ACABAE4F7D}" srcOrd="0" destOrd="0" presId="urn:microsoft.com/office/officeart/2005/8/layout/hProcess11"/>
    <dgm:cxn modelId="{050A4078-2A9F-4674-A959-B51360049173}" type="presOf" srcId="{145D2E61-BD2D-4BF0-AD88-BD53114F2284}" destId="{F16A871F-AADC-43FC-8103-13AB36EC8DEC}" srcOrd="0" destOrd="0" presId="urn:microsoft.com/office/officeart/2005/8/layout/hProcess11"/>
    <dgm:cxn modelId="{E886ACEF-2B50-4F0B-AF56-DBACD4CCCA44}" srcId="{1DCA55C1-89D3-4E50-826E-E0F4C1CABCCB}" destId="{B2EE6BC7-AAAF-4F41-A749-FA964211460A}" srcOrd="2" destOrd="0" parTransId="{8352E4C3-3482-4734-A3C1-7BB83123F56A}" sibTransId="{5C5D13C5-1568-4DA9-856A-6D176F4A0379}"/>
    <dgm:cxn modelId="{534F0910-B3BA-4A02-8970-8C948266944D}" type="presOf" srcId="{02873203-7777-4F77-A44B-82FEEE479734}" destId="{9C3E2203-3C9C-4384-9C24-2B367C4F2AFE}" srcOrd="0" destOrd="0" presId="urn:microsoft.com/office/officeart/2005/8/layout/hProcess11"/>
    <dgm:cxn modelId="{457DD0BC-A80F-4D0C-9578-5E4667598D11}" type="presParOf" srcId="{DA735ECF-FB10-4069-A1C0-F7ACABAE4F7D}" destId="{22830E4C-BBED-4190-9DC0-57B6D6FFE693}" srcOrd="0" destOrd="0" presId="urn:microsoft.com/office/officeart/2005/8/layout/hProcess11"/>
    <dgm:cxn modelId="{9426E3A6-067B-4A15-B10D-B3522D42F290}" type="presParOf" srcId="{DA735ECF-FB10-4069-A1C0-F7ACABAE4F7D}" destId="{554D3EAE-378D-4057-BD32-1E4AEF9551DC}" srcOrd="1" destOrd="0" presId="urn:microsoft.com/office/officeart/2005/8/layout/hProcess11"/>
    <dgm:cxn modelId="{EC95A74C-EBFF-4496-8A5E-B4F587A68D9C}" type="presParOf" srcId="{554D3EAE-378D-4057-BD32-1E4AEF9551DC}" destId="{79D2597F-578E-4939-B6CE-0E606C4C5DE1}" srcOrd="0" destOrd="0" presId="urn:microsoft.com/office/officeart/2005/8/layout/hProcess11"/>
    <dgm:cxn modelId="{9FA0464C-EB87-41A8-94FE-8A325A2CEF1E}" type="presParOf" srcId="{79D2597F-578E-4939-B6CE-0E606C4C5DE1}" destId="{F16A871F-AADC-43FC-8103-13AB36EC8DEC}" srcOrd="0" destOrd="0" presId="urn:microsoft.com/office/officeart/2005/8/layout/hProcess11"/>
    <dgm:cxn modelId="{079BF785-686B-46A0-A3D0-5CB8F9F0BCD4}" type="presParOf" srcId="{79D2597F-578E-4939-B6CE-0E606C4C5DE1}" destId="{DED30525-33E8-4A46-A784-76634EDC12E8}" srcOrd="1" destOrd="0" presId="urn:microsoft.com/office/officeart/2005/8/layout/hProcess11"/>
    <dgm:cxn modelId="{4CE09CAD-2B42-47C9-BFA0-6B15FAB03766}" type="presParOf" srcId="{79D2597F-578E-4939-B6CE-0E606C4C5DE1}" destId="{659F5F9F-1E89-48B1-9D09-997ADAC958BE}" srcOrd="2" destOrd="0" presId="urn:microsoft.com/office/officeart/2005/8/layout/hProcess11"/>
    <dgm:cxn modelId="{93AD6D26-75F4-4A69-88BE-4300C3986DB5}" type="presParOf" srcId="{554D3EAE-378D-4057-BD32-1E4AEF9551DC}" destId="{0005D690-837E-4DF2-B472-BE04B2910DFA}" srcOrd="1" destOrd="0" presId="urn:microsoft.com/office/officeart/2005/8/layout/hProcess11"/>
    <dgm:cxn modelId="{A613BE80-96C3-4EB4-929A-B37E5C42592F}" type="presParOf" srcId="{554D3EAE-378D-4057-BD32-1E4AEF9551DC}" destId="{E04FAB3C-10E6-46E1-B68A-060A27AE1A88}" srcOrd="2" destOrd="0" presId="urn:microsoft.com/office/officeart/2005/8/layout/hProcess11"/>
    <dgm:cxn modelId="{55900FD8-5DF1-4EE1-AC58-1452023E1D7F}" type="presParOf" srcId="{E04FAB3C-10E6-46E1-B68A-060A27AE1A88}" destId="{9C3E2203-3C9C-4384-9C24-2B367C4F2AFE}" srcOrd="0" destOrd="0" presId="urn:microsoft.com/office/officeart/2005/8/layout/hProcess11"/>
    <dgm:cxn modelId="{B43D456D-453E-4EA8-8542-718B8E45DFA2}" type="presParOf" srcId="{E04FAB3C-10E6-46E1-B68A-060A27AE1A88}" destId="{84D1AC71-1639-40A0-8313-AE2AD1AFD2EE}" srcOrd="1" destOrd="0" presId="urn:microsoft.com/office/officeart/2005/8/layout/hProcess11"/>
    <dgm:cxn modelId="{AD12FD3D-CA78-4066-BC23-48374862E497}" type="presParOf" srcId="{E04FAB3C-10E6-46E1-B68A-060A27AE1A88}" destId="{30C6F4C9-3E64-429E-963A-37AC5D5F23EF}" srcOrd="2" destOrd="0" presId="urn:microsoft.com/office/officeart/2005/8/layout/hProcess11"/>
    <dgm:cxn modelId="{AA2DACD9-B68D-4F02-9A94-9FFEEAED396B}" type="presParOf" srcId="{554D3EAE-378D-4057-BD32-1E4AEF9551DC}" destId="{A09D9C29-A492-433B-9582-A735B49F4FE8}" srcOrd="3" destOrd="0" presId="urn:microsoft.com/office/officeart/2005/8/layout/hProcess11"/>
    <dgm:cxn modelId="{2EBC5261-5824-468D-97EC-B31F8D1257E9}" type="presParOf" srcId="{554D3EAE-378D-4057-BD32-1E4AEF9551DC}" destId="{1D03064C-A054-41C3-89DA-B02AF6A59A02}" srcOrd="4" destOrd="0" presId="urn:microsoft.com/office/officeart/2005/8/layout/hProcess11"/>
    <dgm:cxn modelId="{1F5E29B9-246A-4DA8-89E0-8FBD6CC7907D}" type="presParOf" srcId="{1D03064C-A054-41C3-89DA-B02AF6A59A02}" destId="{2C833EC2-CD0F-456B-A0AE-73C83EE311BB}" srcOrd="0" destOrd="0" presId="urn:microsoft.com/office/officeart/2005/8/layout/hProcess11"/>
    <dgm:cxn modelId="{D1922939-F7F8-4A78-929A-75B802A47E01}" type="presParOf" srcId="{1D03064C-A054-41C3-89DA-B02AF6A59A02}" destId="{548A317F-422C-4014-9A3C-2D543332C0DA}" srcOrd="1" destOrd="0" presId="urn:microsoft.com/office/officeart/2005/8/layout/hProcess11"/>
    <dgm:cxn modelId="{F6C597F4-AB27-49ED-8907-84ADCD8C5585}" type="presParOf" srcId="{1D03064C-A054-41C3-89DA-B02AF6A59A02}" destId="{1FB5DA45-7DAF-49A3-89E4-C6332990A14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461286-05CC-41E3-821C-1E863389B635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</dgm:pt>
    <dgm:pt modelId="{94D2D1D8-3552-4AF1-9699-A12FB54AF21B}">
      <dgm:prSet phldrT="[Texte]" custT="1"/>
      <dgm:spPr/>
      <dgm:t>
        <a:bodyPr/>
        <a:lstStyle/>
        <a:p>
          <a:r>
            <a:rPr lang="fr-FR" sz="2200" b="1" dirty="0" smtClean="0"/>
            <a:t>1er année </a:t>
          </a:r>
          <a:endParaRPr lang="fr-FR" sz="2200" b="1" dirty="0"/>
        </a:p>
      </dgm:t>
    </dgm:pt>
    <dgm:pt modelId="{026FD78C-58CF-4868-A8B4-64BC18E2FEE0}" type="parTrans" cxnId="{CAD85424-BF88-46C6-AA42-A68A36F577D0}">
      <dgm:prSet/>
      <dgm:spPr/>
      <dgm:t>
        <a:bodyPr/>
        <a:lstStyle/>
        <a:p>
          <a:endParaRPr lang="fr-FR"/>
        </a:p>
      </dgm:t>
    </dgm:pt>
    <dgm:pt modelId="{9F8701C8-5099-47FF-9E5F-5C5EA0D64B43}" type="sibTrans" cxnId="{CAD85424-BF88-46C6-AA42-A68A36F577D0}">
      <dgm:prSet/>
      <dgm:spPr/>
      <dgm:t>
        <a:bodyPr/>
        <a:lstStyle/>
        <a:p>
          <a:endParaRPr lang="fr-FR"/>
        </a:p>
      </dgm:t>
    </dgm:pt>
    <dgm:pt modelId="{395FC077-A3EB-43CE-B52B-1B45FA2A5130}">
      <dgm:prSet phldrT="[Texte]" custT="1"/>
      <dgm:spPr/>
      <dgm:t>
        <a:bodyPr/>
        <a:lstStyle/>
        <a:p>
          <a:r>
            <a:rPr lang="fr-FR" sz="2200" b="1" dirty="0" smtClean="0"/>
            <a:t>2</a:t>
          </a:r>
          <a:r>
            <a:rPr lang="fr-FR" sz="2200" b="1" baseline="30000" dirty="0" smtClean="0"/>
            <a:t>ème</a:t>
          </a:r>
          <a:r>
            <a:rPr lang="fr-FR" sz="2200" b="1" dirty="0" smtClean="0"/>
            <a:t> année </a:t>
          </a:r>
          <a:endParaRPr lang="fr-FR" sz="2200" b="1" dirty="0"/>
        </a:p>
      </dgm:t>
    </dgm:pt>
    <dgm:pt modelId="{E3A03790-CA31-4780-8239-B933D525336D}" type="parTrans" cxnId="{B836CA66-2346-48DA-B5DD-4B0E70F501AE}">
      <dgm:prSet/>
      <dgm:spPr/>
      <dgm:t>
        <a:bodyPr/>
        <a:lstStyle/>
        <a:p>
          <a:endParaRPr lang="fr-FR"/>
        </a:p>
      </dgm:t>
    </dgm:pt>
    <dgm:pt modelId="{AB95CB1F-C478-47AA-8896-41693495D916}" type="sibTrans" cxnId="{B836CA66-2346-48DA-B5DD-4B0E70F501AE}">
      <dgm:prSet/>
      <dgm:spPr/>
      <dgm:t>
        <a:bodyPr/>
        <a:lstStyle/>
        <a:p>
          <a:endParaRPr lang="fr-FR"/>
        </a:p>
      </dgm:t>
    </dgm:pt>
    <dgm:pt modelId="{DC83D3BC-E112-4D5E-B699-7AEFD246D294}">
      <dgm:prSet phldrT="[Texte]" custT="1"/>
      <dgm:spPr/>
      <dgm:t>
        <a:bodyPr/>
        <a:lstStyle/>
        <a:p>
          <a:r>
            <a:rPr lang="fr-FR" sz="2200" b="1" dirty="0" smtClean="0"/>
            <a:t>3</a:t>
          </a:r>
          <a:r>
            <a:rPr lang="fr-FR" sz="2200" b="1" baseline="30000" dirty="0" smtClean="0"/>
            <a:t>ème</a:t>
          </a:r>
          <a:r>
            <a:rPr lang="fr-FR" sz="2200" b="1" dirty="0" smtClean="0"/>
            <a:t> année </a:t>
          </a:r>
          <a:endParaRPr lang="fr-FR" sz="2200" b="1" dirty="0"/>
        </a:p>
      </dgm:t>
    </dgm:pt>
    <dgm:pt modelId="{E4B34B03-CF79-4F25-BDBC-6E7680078EDF}" type="parTrans" cxnId="{54F90BDA-8CB4-47AA-A78B-4874EB3158F7}">
      <dgm:prSet/>
      <dgm:spPr/>
      <dgm:t>
        <a:bodyPr/>
        <a:lstStyle/>
        <a:p>
          <a:endParaRPr lang="fr-FR"/>
        </a:p>
      </dgm:t>
    </dgm:pt>
    <dgm:pt modelId="{6F01F62E-ADF3-4214-BBED-840D0683E6E6}" type="sibTrans" cxnId="{54F90BDA-8CB4-47AA-A78B-4874EB3158F7}">
      <dgm:prSet/>
      <dgm:spPr/>
      <dgm:t>
        <a:bodyPr/>
        <a:lstStyle/>
        <a:p>
          <a:endParaRPr lang="fr-FR"/>
        </a:p>
      </dgm:t>
    </dgm:pt>
    <dgm:pt modelId="{4FCE6135-FA5A-48AD-9111-A448AE2F03F4}" type="pres">
      <dgm:prSet presAssocID="{F5461286-05CC-41E3-821C-1E863389B635}" presName="CompostProcess" presStyleCnt="0">
        <dgm:presLayoutVars>
          <dgm:dir/>
          <dgm:resizeHandles val="exact"/>
        </dgm:presLayoutVars>
      </dgm:prSet>
      <dgm:spPr/>
    </dgm:pt>
    <dgm:pt modelId="{1A1A405B-7D57-4630-9A39-6E6B4C83B3BF}" type="pres">
      <dgm:prSet presAssocID="{F5461286-05CC-41E3-821C-1E863389B635}" presName="arrow" presStyleLbl="bgShp" presStyleIdx="0" presStyleCnt="1"/>
      <dgm:spPr/>
    </dgm:pt>
    <dgm:pt modelId="{5C61EC0F-DBE2-456C-B297-3BE0081D7AEA}" type="pres">
      <dgm:prSet presAssocID="{F5461286-05CC-41E3-821C-1E863389B635}" presName="linearProcess" presStyleCnt="0"/>
      <dgm:spPr/>
    </dgm:pt>
    <dgm:pt modelId="{68A292FD-6023-458A-9053-2E84F01C8A29}" type="pres">
      <dgm:prSet presAssocID="{94D2D1D8-3552-4AF1-9699-A12FB54AF21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262EEB-9F88-42C7-8D15-F03FA49151A1}" type="pres">
      <dgm:prSet presAssocID="{9F8701C8-5099-47FF-9E5F-5C5EA0D64B43}" presName="sibTrans" presStyleCnt="0"/>
      <dgm:spPr/>
    </dgm:pt>
    <dgm:pt modelId="{EC3FC8F2-CFC0-44C6-8DE6-0774FF5B1BB6}" type="pres">
      <dgm:prSet presAssocID="{395FC077-A3EB-43CE-B52B-1B45FA2A5130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F463B2-9BA1-4DAD-8986-FA8621B260B1}" type="pres">
      <dgm:prSet presAssocID="{AB95CB1F-C478-47AA-8896-41693495D916}" presName="sibTrans" presStyleCnt="0"/>
      <dgm:spPr/>
    </dgm:pt>
    <dgm:pt modelId="{1D2A073C-B8A6-4753-A90B-B5ECA239FB28}" type="pres">
      <dgm:prSet presAssocID="{DC83D3BC-E112-4D5E-B699-7AEFD246D29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836CA66-2346-48DA-B5DD-4B0E70F501AE}" srcId="{F5461286-05CC-41E3-821C-1E863389B635}" destId="{395FC077-A3EB-43CE-B52B-1B45FA2A5130}" srcOrd="1" destOrd="0" parTransId="{E3A03790-CA31-4780-8239-B933D525336D}" sibTransId="{AB95CB1F-C478-47AA-8896-41693495D916}"/>
    <dgm:cxn modelId="{25100D3C-9105-4E1A-A87B-696EE3A45A86}" type="presOf" srcId="{F5461286-05CC-41E3-821C-1E863389B635}" destId="{4FCE6135-FA5A-48AD-9111-A448AE2F03F4}" srcOrd="0" destOrd="0" presId="urn:microsoft.com/office/officeart/2005/8/layout/hProcess9"/>
    <dgm:cxn modelId="{E611A3CB-196E-4498-989A-BF2E93485F8D}" type="presOf" srcId="{DC83D3BC-E112-4D5E-B699-7AEFD246D294}" destId="{1D2A073C-B8A6-4753-A90B-B5ECA239FB28}" srcOrd="0" destOrd="0" presId="urn:microsoft.com/office/officeart/2005/8/layout/hProcess9"/>
    <dgm:cxn modelId="{54F90BDA-8CB4-47AA-A78B-4874EB3158F7}" srcId="{F5461286-05CC-41E3-821C-1E863389B635}" destId="{DC83D3BC-E112-4D5E-B699-7AEFD246D294}" srcOrd="2" destOrd="0" parTransId="{E4B34B03-CF79-4F25-BDBC-6E7680078EDF}" sibTransId="{6F01F62E-ADF3-4214-BBED-840D0683E6E6}"/>
    <dgm:cxn modelId="{6061C9CD-7339-4A70-AC36-8ED149BA72BD}" type="presOf" srcId="{94D2D1D8-3552-4AF1-9699-A12FB54AF21B}" destId="{68A292FD-6023-458A-9053-2E84F01C8A29}" srcOrd="0" destOrd="0" presId="urn:microsoft.com/office/officeart/2005/8/layout/hProcess9"/>
    <dgm:cxn modelId="{CAD85424-BF88-46C6-AA42-A68A36F577D0}" srcId="{F5461286-05CC-41E3-821C-1E863389B635}" destId="{94D2D1D8-3552-4AF1-9699-A12FB54AF21B}" srcOrd="0" destOrd="0" parTransId="{026FD78C-58CF-4868-A8B4-64BC18E2FEE0}" sibTransId="{9F8701C8-5099-47FF-9E5F-5C5EA0D64B43}"/>
    <dgm:cxn modelId="{0CFB7C43-74D1-4944-A6AD-9D1EE0CA0A09}" type="presOf" srcId="{395FC077-A3EB-43CE-B52B-1B45FA2A5130}" destId="{EC3FC8F2-CFC0-44C6-8DE6-0774FF5B1BB6}" srcOrd="0" destOrd="0" presId="urn:microsoft.com/office/officeart/2005/8/layout/hProcess9"/>
    <dgm:cxn modelId="{DF6F9511-081A-4EB5-A0B8-196A5891954C}" type="presParOf" srcId="{4FCE6135-FA5A-48AD-9111-A448AE2F03F4}" destId="{1A1A405B-7D57-4630-9A39-6E6B4C83B3BF}" srcOrd="0" destOrd="0" presId="urn:microsoft.com/office/officeart/2005/8/layout/hProcess9"/>
    <dgm:cxn modelId="{76328AD0-FA54-420E-8222-5FB8352401A8}" type="presParOf" srcId="{4FCE6135-FA5A-48AD-9111-A448AE2F03F4}" destId="{5C61EC0F-DBE2-456C-B297-3BE0081D7AEA}" srcOrd="1" destOrd="0" presId="urn:microsoft.com/office/officeart/2005/8/layout/hProcess9"/>
    <dgm:cxn modelId="{EAF7341B-927D-44EA-9233-4DAD630D73B9}" type="presParOf" srcId="{5C61EC0F-DBE2-456C-B297-3BE0081D7AEA}" destId="{68A292FD-6023-458A-9053-2E84F01C8A29}" srcOrd="0" destOrd="0" presId="urn:microsoft.com/office/officeart/2005/8/layout/hProcess9"/>
    <dgm:cxn modelId="{87732846-D84D-419D-B0F2-DCF842587058}" type="presParOf" srcId="{5C61EC0F-DBE2-456C-B297-3BE0081D7AEA}" destId="{DA262EEB-9F88-42C7-8D15-F03FA49151A1}" srcOrd="1" destOrd="0" presId="urn:microsoft.com/office/officeart/2005/8/layout/hProcess9"/>
    <dgm:cxn modelId="{392F34B4-7330-41F0-B027-8B6A5D461399}" type="presParOf" srcId="{5C61EC0F-DBE2-456C-B297-3BE0081D7AEA}" destId="{EC3FC8F2-CFC0-44C6-8DE6-0774FF5B1BB6}" srcOrd="2" destOrd="0" presId="urn:microsoft.com/office/officeart/2005/8/layout/hProcess9"/>
    <dgm:cxn modelId="{8E007507-5EFD-4E58-BDE7-AE444C0CD82C}" type="presParOf" srcId="{5C61EC0F-DBE2-456C-B297-3BE0081D7AEA}" destId="{DBF463B2-9BA1-4DAD-8986-FA8621B260B1}" srcOrd="3" destOrd="0" presId="urn:microsoft.com/office/officeart/2005/8/layout/hProcess9"/>
    <dgm:cxn modelId="{4015FF62-D955-4F66-AF60-3316CB22FACE}" type="presParOf" srcId="{5C61EC0F-DBE2-456C-B297-3BE0081D7AEA}" destId="{1D2A073C-B8A6-4753-A90B-B5ECA239FB2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830E4C-BBED-4190-9DC0-57B6D6FFE693}">
      <dsp:nvSpPr>
        <dsp:cNvPr id="0" name=""/>
        <dsp:cNvSpPr/>
      </dsp:nvSpPr>
      <dsp:spPr>
        <a:xfrm>
          <a:off x="0" y="864096"/>
          <a:ext cx="9108504" cy="1152128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16A871F-AADC-43FC-8103-13AB36EC8DEC}">
      <dsp:nvSpPr>
        <dsp:cNvPr id="0" name=""/>
        <dsp:cNvSpPr/>
      </dsp:nvSpPr>
      <dsp:spPr>
        <a:xfrm>
          <a:off x="84599" y="0"/>
          <a:ext cx="3119252" cy="1152128"/>
        </a:xfrm>
        <a:prstGeom prst="rect">
          <a:avLst/>
        </a:prstGeom>
        <a:noFill/>
        <a:ln w="19050" cap="flat" cmpd="sng" algn="ctr">
          <a:noFill/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2006-2007</a:t>
          </a:r>
          <a:br>
            <a:rPr lang="fr-FR" sz="1600" kern="1200" dirty="0" smtClean="0"/>
          </a:br>
          <a:r>
            <a:rPr lang="fr-FR" sz="1600" b="1" kern="1200" dirty="0" smtClean="0"/>
            <a:t>L1 Mathématiques/ Informatique</a:t>
          </a:r>
          <a:r>
            <a:rPr lang="fr-FR" sz="1600" kern="1200" dirty="0" smtClean="0"/>
            <a:t/>
          </a:r>
          <a:br>
            <a:rPr lang="fr-FR" sz="1600" kern="1200" dirty="0" smtClean="0"/>
          </a:br>
          <a:r>
            <a:rPr lang="fr-FR" sz="1600" i="1" kern="1200" dirty="0" smtClean="0"/>
            <a:t>UFR ST UBP Clermont Ferrand</a:t>
          </a:r>
          <a:r>
            <a:rPr lang="fr-FR" sz="1600" kern="1200" dirty="0" smtClean="0"/>
            <a:t/>
          </a:r>
          <a:br>
            <a:rPr lang="fr-FR" sz="1600" kern="1200" dirty="0" smtClean="0"/>
          </a:br>
          <a:r>
            <a:rPr lang="fr-FR" sz="1600" kern="1200" dirty="0" smtClean="0"/>
            <a:t>+ </a:t>
          </a:r>
          <a:r>
            <a:rPr lang="fr-FR" sz="1600" b="1" kern="1200" dirty="0" smtClean="0"/>
            <a:t>PEIP</a:t>
          </a:r>
          <a:r>
            <a:rPr lang="fr-FR" sz="1600" kern="1200" dirty="0" smtClean="0"/>
            <a:t> </a:t>
          </a:r>
          <a:br>
            <a:rPr lang="fr-FR" sz="1600" kern="1200" dirty="0" smtClean="0"/>
          </a:br>
          <a:r>
            <a:rPr lang="fr-FR" sz="1600" i="1" kern="1200" dirty="0" err="1" smtClean="0"/>
            <a:t>Polytech’Clermont</a:t>
          </a:r>
          <a:endParaRPr lang="fr-FR" sz="1600" i="1" kern="1200" dirty="0"/>
        </a:p>
      </dsp:txBody>
      <dsp:txXfrm>
        <a:off x="84599" y="0"/>
        <a:ext cx="3119252" cy="1152128"/>
      </dsp:txXfrm>
    </dsp:sp>
    <dsp:sp modelId="{DED30525-33E8-4A46-A784-76634EDC12E8}">
      <dsp:nvSpPr>
        <dsp:cNvPr id="0" name=""/>
        <dsp:cNvSpPr/>
      </dsp:nvSpPr>
      <dsp:spPr>
        <a:xfrm>
          <a:off x="1475658" y="1224136"/>
          <a:ext cx="288032" cy="288032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alpha val="9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C3E2203-3C9C-4384-9C24-2B367C4F2AFE}">
      <dsp:nvSpPr>
        <dsp:cNvPr id="0" name=""/>
        <dsp:cNvSpPr/>
      </dsp:nvSpPr>
      <dsp:spPr>
        <a:xfrm>
          <a:off x="2087329" y="1728192"/>
          <a:ext cx="3060737" cy="1152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2007-2008</a:t>
          </a:r>
          <a:br>
            <a:rPr lang="fr-FR" sz="1600" kern="1200" dirty="0" smtClean="0"/>
          </a:br>
          <a:r>
            <a:rPr lang="fr-FR" sz="1600" b="1" kern="1200" dirty="0" smtClean="0"/>
            <a:t>L2 Mathématiques/ Informatique</a:t>
          </a:r>
          <a:r>
            <a:rPr lang="fr-FR" sz="1600" kern="1200" dirty="0" smtClean="0"/>
            <a:t/>
          </a:r>
          <a:br>
            <a:rPr lang="fr-FR" sz="1600" kern="1200" dirty="0" smtClean="0"/>
          </a:br>
          <a:r>
            <a:rPr lang="fr-FR" sz="1600" i="1" kern="1200" dirty="0" smtClean="0"/>
            <a:t>UFR ST UBP Clermont Ferrand</a:t>
          </a:r>
          <a:r>
            <a:rPr lang="fr-FR" sz="1600" kern="1200" dirty="0" smtClean="0"/>
            <a:t/>
          </a:r>
          <a:br>
            <a:rPr lang="fr-FR" sz="1600" kern="1200" dirty="0" smtClean="0"/>
          </a:br>
          <a:r>
            <a:rPr lang="fr-FR" sz="1600" kern="1200" dirty="0" smtClean="0"/>
            <a:t>+ </a:t>
          </a:r>
          <a:r>
            <a:rPr lang="fr-FR" sz="1600" b="1" kern="1200" dirty="0" smtClean="0"/>
            <a:t>PEIP </a:t>
          </a:r>
          <a:br>
            <a:rPr lang="fr-FR" sz="1600" b="1" kern="1200" dirty="0" smtClean="0"/>
          </a:br>
          <a:r>
            <a:rPr lang="fr-FR" sz="1600" i="1" kern="1200" dirty="0" err="1" smtClean="0"/>
            <a:t>Polytech’Clermont</a:t>
          </a:r>
          <a:endParaRPr lang="fr-FR" sz="1600" kern="1200" dirty="0"/>
        </a:p>
      </dsp:txBody>
      <dsp:txXfrm>
        <a:off x="2087329" y="1728192"/>
        <a:ext cx="3060737" cy="1152128"/>
      </dsp:txXfrm>
    </dsp:sp>
    <dsp:sp modelId="{84D1AC71-1639-40A0-8313-AE2AD1AFD2EE}">
      <dsp:nvSpPr>
        <dsp:cNvPr id="0" name=""/>
        <dsp:cNvSpPr/>
      </dsp:nvSpPr>
      <dsp:spPr>
        <a:xfrm>
          <a:off x="4716015" y="1368151"/>
          <a:ext cx="288032" cy="288032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alpha val="90000"/>
              <a:hueOff val="0"/>
              <a:satOff val="0"/>
              <a:lumOff val="0"/>
              <a:alphaOff val="-2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C833EC2-CD0F-456B-A0AE-73C83EE311BB}">
      <dsp:nvSpPr>
        <dsp:cNvPr id="0" name=""/>
        <dsp:cNvSpPr/>
      </dsp:nvSpPr>
      <dsp:spPr>
        <a:xfrm>
          <a:off x="6820794" y="0"/>
          <a:ext cx="1855663" cy="1152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0" kern="1200" dirty="0" smtClean="0"/>
            <a:t>2008-2011</a:t>
          </a:r>
          <a:r>
            <a:rPr lang="fr-FR" sz="1600" b="1" kern="1200" dirty="0" smtClean="0"/>
            <a:t/>
          </a:r>
          <a:br>
            <a:rPr lang="fr-FR" sz="1600" b="1" kern="1200" dirty="0" smtClean="0"/>
          </a:br>
          <a:r>
            <a:rPr lang="fr-FR" sz="1600" b="1" kern="1200" dirty="0" smtClean="0"/>
            <a:t>Formation Ingénieur en informatique et modélisation</a:t>
          </a:r>
          <a:br>
            <a:rPr lang="fr-FR" sz="1600" b="1" kern="1200" dirty="0" smtClean="0"/>
          </a:br>
          <a:r>
            <a:rPr lang="fr-FR" sz="1600" b="0" i="1" kern="1200" dirty="0" smtClean="0"/>
            <a:t>ISIMA </a:t>
          </a:r>
          <a:br>
            <a:rPr lang="fr-FR" sz="1600" b="0" i="1" kern="1200" dirty="0" smtClean="0"/>
          </a:br>
          <a:r>
            <a:rPr lang="fr-FR" sz="1600" b="0" i="1" kern="1200" dirty="0" smtClean="0"/>
            <a:t>Clermont Ferrand</a:t>
          </a:r>
          <a:endParaRPr lang="fr-FR" sz="1600" b="0" i="1" kern="1200" dirty="0"/>
        </a:p>
      </dsp:txBody>
      <dsp:txXfrm>
        <a:off x="6820794" y="0"/>
        <a:ext cx="1855663" cy="1152128"/>
      </dsp:txXfrm>
    </dsp:sp>
    <dsp:sp modelId="{548A317F-422C-4014-9A3C-2D543332C0DA}">
      <dsp:nvSpPr>
        <dsp:cNvPr id="0" name=""/>
        <dsp:cNvSpPr/>
      </dsp:nvSpPr>
      <dsp:spPr>
        <a:xfrm>
          <a:off x="7596335" y="1224136"/>
          <a:ext cx="288032" cy="288032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alpha val="90000"/>
              <a:hueOff val="0"/>
              <a:satOff val="0"/>
              <a:lumOff val="0"/>
              <a:alphaOff val="-4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A405B-7D57-4630-9A39-6E6B4C83B3BF}">
      <dsp:nvSpPr>
        <dsp:cNvPr id="0" name=""/>
        <dsp:cNvSpPr/>
      </dsp:nvSpPr>
      <dsp:spPr>
        <a:xfrm>
          <a:off x="594065" y="0"/>
          <a:ext cx="6732748" cy="131192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A292FD-6023-458A-9053-2E84F01C8A29}">
      <dsp:nvSpPr>
        <dsp:cNvPr id="0" name=""/>
        <dsp:cNvSpPr/>
      </dsp:nvSpPr>
      <dsp:spPr>
        <a:xfrm>
          <a:off x="0" y="393576"/>
          <a:ext cx="2376264" cy="524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dirty="0" smtClean="0"/>
            <a:t>1er année </a:t>
          </a:r>
          <a:endParaRPr lang="fr-FR" sz="2200" b="1" kern="1200" dirty="0"/>
        </a:p>
      </dsp:txBody>
      <dsp:txXfrm>
        <a:off x="25617" y="419193"/>
        <a:ext cx="2325030" cy="473534"/>
      </dsp:txXfrm>
    </dsp:sp>
    <dsp:sp modelId="{EC3FC8F2-CFC0-44C6-8DE6-0774FF5B1BB6}">
      <dsp:nvSpPr>
        <dsp:cNvPr id="0" name=""/>
        <dsp:cNvSpPr/>
      </dsp:nvSpPr>
      <dsp:spPr>
        <a:xfrm>
          <a:off x="2772308" y="393576"/>
          <a:ext cx="2376264" cy="524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dirty="0" smtClean="0"/>
            <a:t>2</a:t>
          </a:r>
          <a:r>
            <a:rPr lang="fr-FR" sz="2200" b="1" kern="1200" baseline="30000" dirty="0" smtClean="0"/>
            <a:t>ème</a:t>
          </a:r>
          <a:r>
            <a:rPr lang="fr-FR" sz="2200" b="1" kern="1200" dirty="0" smtClean="0"/>
            <a:t> année </a:t>
          </a:r>
          <a:endParaRPr lang="fr-FR" sz="2200" b="1" kern="1200" dirty="0"/>
        </a:p>
      </dsp:txBody>
      <dsp:txXfrm>
        <a:off x="2797925" y="419193"/>
        <a:ext cx="2325030" cy="473534"/>
      </dsp:txXfrm>
    </dsp:sp>
    <dsp:sp modelId="{1D2A073C-B8A6-4753-A90B-B5ECA239FB28}">
      <dsp:nvSpPr>
        <dsp:cNvPr id="0" name=""/>
        <dsp:cNvSpPr/>
      </dsp:nvSpPr>
      <dsp:spPr>
        <a:xfrm>
          <a:off x="5544616" y="393576"/>
          <a:ext cx="2376264" cy="524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b="1" kern="1200" dirty="0" smtClean="0"/>
            <a:t>3</a:t>
          </a:r>
          <a:r>
            <a:rPr lang="fr-FR" sz="2200" b="1" kern="1200" baseline="30000" dirty="0" smtClean="0"/>
            <a:t>ème</a:t>
          </a:r>
          <a:r>
            <a:rPr lang="fr-FR" sz="2200" b="1" kern="1200" dirty="0" smtClean="0"/>
            <a:t> année </a:t>
          </a:r>
          <a:endParaRPr lang="fr-FR" sz="2200" b="1" kern="1200" dirty="0"/>
        </a:p>
      </dsp:txBody>
      <dsp:txXfrm>
        <a:off x="5570233" y="419193"/>
        <a:ext cx="2325030" cy="473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C9322-7423-42D5-AEA5-CE6ED73513B6}" type="datetimeFigureOut">
              <a:rPr lang="fr-FR" smtClean="0"/>
              <a:pPr/>
              <a:t>03/05/2012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AC93E-9DD3-41D7-A755-73FB93D046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929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198663F-C10E-47A5-B705-A336A36B8EA9}" type="datetime1">
              <a:rPr lang="fr-FR" smtClean="0"/>
              <a:t>03/05/2012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Jonathan Fontanel - contact : fontanel@isima.fr – Bureau : B108 ISIMA</a:t>
            </a:r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B4566-46DC-4EBD-9D11-73559CEAD9B2}" type="datetime1">
              <a:rPr lang="fr-FR" smtClean="0"/>
              <a:t>03/05/2012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01EDDF4-2B12-4D1E-AFBF-F0200EEC45C8}" type="datetime1">
              <a:rPr lang="fr-FR" smtClean="0"/>
              <a:t>03/05/2012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93CC-5E11-4C8E-915D-C648F2D0ABEC}" type="datetime1">
              <a:rPr lang="fr-FR" smtClean="0"/>
              <a:t>03/05/2012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Jonathan Fontanel - contact : fontanel@isima.fr – Bureau : B108 ISIMA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95" y="6307842"/>
            <a:ext cx="1512369" cy="2895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188A-A970-47FB-970A-78CB2EE6D6FF}" type="datetime1">
              <a:rPr lang="fr-FR" smtClean="0"/>
              <a:t>03/05/2012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BBAC19-534E-4185-840C-613F42E62CFC}" type="datetime1">
              <a:rPr lang="fr-FR" smtClean="0"/>
              <a:t>03/05/2012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fr-FR" smtClean="0"/>
              <a:t>Jonathan Fontanel - contact : fontanel@isima.fr – Bureau : B108 ISIMA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0162784-0AF8-492C-B46C-4884F40A08F0}" type="datetime1">
              <a:rPr lang="fr-FR" smtClean="0"/>
              <a:t>03/05/2012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fr-FR" smtClean="0"/>
              <a:t>Jonathan Fontanel - contact : fontanel@isima.fr – Bureau : B108 ISIMA</a:t>
            </a:r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0F4B2-FE15-4951-9D05-A1E3CEAA9562}" type="datetime1">
              <a:rPr lang="fr-FR" smtClean="0"/>
              <a:t>03/05/2012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059B-C1F0-4B55-9DD1-F8DA3EC384E7}" type="datetime1">
              <a:rPr lang="fr-FR" smtClean="0"/>
              <a:t>03/05/2012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388A-A068-4E94-B326-083E69EDB126}" type="datetime1">
              <a:rPr lang="fr-FR" smtClean="0"/>
              <a:t>03/05/2012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08A031E-EFBC-46B8-B79E-A23B24ABC1D6}" type="datetime1">
              <a:rPr lang="fr-FR" smtClean="0"/>
              <a:t>03/05/2012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fr-FR" smtClean="0"/>
              <a:t>Jonathan Fontanel - contact : fontanel@isima.fr – Bureau : B108 ISIMA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7AAFBF-5072-4776-9060-879A46C696B9}" type="datetime1">
              <a:rPr lang="fr-FR" smtClean="0"/>
              <a:t>03/05/2012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FR" dirty="0" smtClean="0"/>
              <a:t>Jonathan Fontanel - contact : fontanel@isima.fr – Bureau : B108 ISIMA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46ABD08-1715-47C1-9A72-B9DE617467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g"/><Relationship Id="rId4" Type="http://schemas.openxmlformats.org/officeDocument/2006/relationships/image" Target="../media/image2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8.png"/><Relationship Id="rId4" Type="http://schemas.openxmlformats.org/officeDocument/2006/relationships/image" Target="../media/image2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"/>
            <a:ext cx="9144000" cy="596173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064896" cy="952873"/>
          </a:xfrm>
        </p:spPr>
        <p:txBody>
          <a:bodyPr>
            <a:noAutofit/>
          </a:bodyPr>
          <a:lstStyle/>
          <a:p>
            <a:pPr algn="ctr"/>
            <a:r>
              <a:rPr lang="fr-FR" sz="4800" dirty="0" smtClean="0">
                <a:solidFill>
                  <a:schemeClr val="tx1"/>
                </a:solidFill>
              </a:rPr>
              <a:t>Présentation de La filière F3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24" name="Sous-titre 2"/>
          <p:cNvSpPr txBox="1">
            <a:spLocks/>
          </p:cNvSpPr>
          <p:nvPr/>
        </p:nvSpPr>
        <p:spPr>
          <a:xfrm>
            <a:off x="0" y="6093296"/>
            <a:ext cx="2267744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03/05/12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093296"/>
            <a:ext cx="3107834" cy="594928"/>
          </a:xfrm>
          <a:prstGeom prst="rect">
            <a:avLst/>
          </a:prstGeom>
        </p:spPr>
      </p:pic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4499992" y="5335488"/>
            <a:ext cx="4607272" cy="685800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Présenté par : Jonathan </a:t>
            </a:r>
            <a:r>
              <a:rPr lang="fr-FR" dirty="0" smtClean="0">
                <a:solidFill>
                  <a:schemeClr val="tx1"/>
                </a:solidFill>
              </a:rPr>
              <a:t>Fontanel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8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Nouvelles des anciens ?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6ABD08-1715-47C1-9A72-B9DE61746790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612648" y="1556792"/>
            <a:ext cx="8153400" cy="4896544"/>
          </a:xfrm>
        </p:spPr>
        <p:txBody>
          <a:bodyPr>
            <a:normAutofit/>
          </a:bodyPr>
          <a:lstStyle/>
          <a:p>
            <a:r>
              <a:rPr lang="fr-FR" sz="2400" dirty="0"/>
              <a:t>Acteur important dans le recrutement à l’ISIMA</a:t>
            </a:r>
          </a:p>
          <a:p>
            <a:r>
              <a:rPr lang="fr-FR" sz="2400" dirty="0"/>
              <a:t>Promotion </a:t>
            </a:r>
            <a:r>
              <a:rPr lang="fr-FR" sz="2400" dirty="0" smtClean="0"/>
              <a:t>2011 : </a:t>
            </a:r>
            <a:r>
              <a:rPr lang="fr-FR" sz="2400" b="1" dirty="0" smtClean="0"/>
              <a:t>Analyste fonctionnel</a:t>
            </a:r>
          </a:p>
          <a:p>
            <a:endParaRPr lang="fr-FR" sz="2800" b="1" dirty="0"/>
          </a:p>
          <a:p>
            <a:endParaRPr lang="fr-FR" sz="2800" b="1" dirty="0" smtClean="0"/>
          </a:p>
          <a:p>
            <a:endParaRPr lang="fr-FR" sz="2800" b="1" dirty="0"/>
          </a:p>
          <a:p>
            <a:endParaRPr lang="fr-FR" sz="2800" b="1" dirty="0" smtClean="0"/>
          </a:p>
          <a:p>
            <a:pPr marL="0" indent="0">
              <a:buNone/>
            </a:pPr>
            <a:r>
              <a:rPr lang="fr-FR" sz="2400" b="1" dirty="0"/>
              <a:t> </a:t>
            </a:r>
            <a:r>
              <a:rPr lang="fr-FR" sz="2400" b="1" dirty="0" smtClean="0"/>
              <a:t> Natacha </a:t>
            </a:r>
            <a:r>
              <a:rPr lang="fr-FR" sz="2400" b="1" dirty="0" err="1" smtClean="0"/>
              <a:t>Vandereruch</a:t>
            </a:r>
            <a:r>
              <a:rPr lang="fr-FR" sz="2400" b="1" dirty="0" smtClean="0"/>
              <a:t>                        Pierre-Laurent </a:t>
            </a:r>
            <a:r>
              <a:rPr lang="fr-FR" sz="2400" b="1" dirty="0" err="1" smtClean="0"/>
              <a:t>Deluche</a:t>
            </a:r>
            <a:endParaRPr lang="fr-FR" sz="2400" b="1" dirty="0" smtClean="0"/>
          </a:p>
          <a:p>
            <a:endParaRPr lang="fr-FR" sz="2400" dirty="0" smtClean="0"/>
          </a:p>
          <a:p>
            <a:r>
              <a:rPr lang="fr-FR" sz="2400" dirty="0" smtClean="0"/>
              <a:t>Cours préférés : Business Intelligence, Administration de base de données, UML</a:t>
            </a:r>
            <a:endParaRPr lang="fr-FR" sz="24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88" y="116632"/>
            <a:ext cx="3203812" cy="116412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916" y="2924944"/>
            <a:ext cx="1240536" cy="1682496"/>
          </a:xfrm>
          <a:prstGeom prst="rect">
            <a:avLst/>
          </a:prstGeom>
        </p:spPr>
      </p:pic>
      <p:sp>
        <p:nvSpPr>
          <p:cNvPr id="8" name="AutoShape 2" descr="http://forum.anelis.org/get_file.php?mime=jpg&amp;src=./photos/1108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4" descr="http://forum.anelis.org//get_file.php?mime=jpg&amp;src=./photos/11087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 descr="C:\Users\fontanel.pclimos32\Desktop\get_file.ph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969909"/>
            <a:ext cx="12001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16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Nouvelles </a:t>
            </a:r>
            <a:r>
              <a:rPr lang="fr-FR" dirty="0"/>
              <a:t>des anciens ?</a:t>
            </a:r>
            <a:r>
              <a:rPr lang="fr-FR" b="1" dirty="0" smtClean="0"/>
              <a:t>	</a:t>
            </a:r>
            <a:endParaRPr lang="fr-FR" b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TP de Busines Intelligence                   Intervenant : Jonathan Fontanel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55A483C-A2EE-4B93-A348-D2F5CD9FAA7F}" type="slidenum">
              <a:rPr lang="fr-FR" smtClean="0"/>
              <a:t>11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Acteur important dans le recrutement à l’ISIMA</a:t>
            </a:r>
          </a:p>
          <a:p>
            <a:r>
              <a:rPr lang="fr-FR" sz="2400" dirty="0" smtClean="0"/>
              <a:t>Promotion 2010 : </a:t>
            </a:r>
            <a:r>
              <a:rPr lang="fr-FR" sz="2400" b="1" dirty="0" smtClean="0"/>
              <a:t>Consultants confirmés </a:t>
            </a:r>
            <a:endParaRPr lang="fr-FR" sz="2400" b="1" dirty="0"/>
          </a:p>
          <a:p>
            <a:pPr marL="0" indent="0">
              <a:buNone/>
            </a:pPr>
            <a:r>
              <a:rPr lang="fr-FR" dirty="0" smtClean="0"/>
              <a:t>   </a:t>
            </a:r>
          </a:p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r>
              <a:rPr lang="fr-FR" sz="2400" b="1" dirty="0" smtClean="0"/>
              <a:t>Nadia </a:t>
            </a:r>
            <a:r>
              <a:rPr lang="fr-FR" sz="2400" b="1" dirty="0" err="1" smtClean="0"/>
              <a:t>Rebib</a:t>
            </a:r>
            <a:r>
              <a:rPr lang="fr-FR" sz="2400" b="1" dirty="0" smtClean="0"/>
              <a:t>                                                      Nicolas Perrin</a:t>
            </a:r>
            <a:endParaRPr lang="fr-FR" sz="2400" b="1" dirty="0"/>
          </a:p>
          <a:p>
            <a:pPr marL="0" indent="0">
              <a:buNone/>
            </a:pPr>
            <a:endParaRPr lang="fr-FR" sz="2400" b="1" dirty="0"/>
          </a:p>
          <a:p>
            <a:pPr marL="0" indent="0">
              <a:buNone/>
            </a:pPr>
            <a:r>
              <a:rPr lang="fr-FR" sz="2400" b="1" dirty="0" smtClean="0"/>
              <a:t>			  Mehdi </a:t>
            </a:r>
            <a:r>
              <a:rPr lang="fr-FR" sz="2400" b="1" dirty="0" err="1" smtClean="0"/>
              <a:t>Boussnene</a:t>
            </a:r>
            <a:endParaRPr lang="fr-FR" sz="2400" b="1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46552" y="332656"/>
            <a:ext cx="2199910" cy="65109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515" y="3212974"/>
            <a:ext cx="1789918" cy="229476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564625"/>
            <a:ext cx="1473200" cy="1905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544544"/>
            <a:ext cx="1524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6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TP de Busines Intelligence                   Intervenant : Jonathan Fontanel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55A483C-A2EE-4B93-A348-D2F5CD9FAA7F}" type="slidenum">
              <a:rPr lang="fr-FR" smtClean="0"/>
              <a:t>12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92500" lnSpcReduction="10000"/>
          </a:bodyPr>
          <a:lstStyle/>
          <a:p>
            <a:r>
              <a:rPr lang="fr-FR" sz="2600" dirty="0" smtClean="0"/>
              <a:t>Acteur important dans le recrutement à l’ISIMA</a:t>
            </a:r>
          </a:p>
          <a:p>
            <a:r>
              <a:rPr lang="fr-FR" sz="2600" dirty="0" smtClean="0"/>
              <a:t>Promotion 2011 : </a:t>
            </a:r>
            <a:r>
              <a:rPr lang="fr-FR" sz="2600" b="1" dirty="0" smtClean="0"/>
              <a:t>Consultants juniors</a:t>
            </a:r>
            <a:endParaRPr lang="fr-FR" sz="2600" dirty="0" smtClean="0"/>
          </a:p>
          <a:p>
            <a:pPr marL="0" indent="0">
              <a:buNone/>
            </a:pPr>
            <a:endParaRPr lang="fr-FR" sz="2600" b="1" dirty="0" smtClean="0"/>
          </a:p>
          <a:p>
            <a:pPr marL="0" indent="0">
              <a:buNone/>
            </a:pPr>
            <a:endParaRPr lang="fr-FR" sz="2600" b="1" dirty="0" smtClean="0"/>
          </a:p>
          <a:p>
            <a:pPr marL="0" indent="0">
              <a:buNone/>
            </a:pPr>
            <a:endParaRPr lang="fr-FR" sz="2600" b="1" dirty="0" smtClean="0"/>
          </a:p>
          <a:p>
            <a:pPr marL="0" indent="0">
              <a:buNone/>
            </a:pPr>
            <a:endParaRPr lang="fr-FR" sz="2600" b="1" dirty="0"/>
          </a:p>
          <a:p>
            <a:pPr marL="0" indent="0">
              <a:buNone/>
            </a:pPr>
            <a:endParaRPr lang="fr-FR" sz="2600" b="1" dirty="0" smtClean="0"/>
          </a:p>
          <a:p>
            <a:pPr marL="0" indent="0">
              <a:buNone/>
            </a:pPr>
            <a:r>
              <a:rPr lang="fr-FR" sz="2600" b="1" dirty="0" smtClean="0"/>
              <a:t>  Naima </a:t>
            </a:r>
            <a:r>
              <a:rPr lang="fr-FR" sz="2600" b="1" dirty="0" err="1" smtClean="0"/>
              <a:t>Kameche</a:t>
            </a:r>
            <a:r>
              <a:rPr lang="fr-FR" sz="2600" b="1" dirty="0" smtClean="0"/>
              <a:t>				 </a:t>
            </a:r>
            <a:r>
              <a:rPr lang="fr-FR" sz="2600" b="1" dirty="0" err="1" smtClean="0"/>
              <a:t>Hassna</a:t>
            </a:r>
            <a:r>
              <a:rPr lang="fr-FR" sz="2600" b="1" dirty="0" smtClean="0"/>
              <a:t> </a:t>
            </a:r>
            <a:r>
              <a:rPr lang="fr-FR" sz="2600" b="1" dirty="0" err="1" smtClean="0"/>
              <a:t>Boukrim</a:t>
            </a:r>
            <a:endParaRPr lang="fr-FR" sz="2600" b="1" dirty="0" smtClean="0"/>
          </a:p>
          <a:p>
            <a:endParaRPr lang="fr-FR" sz="2600" dirty="0" smtClean="0"/>
          </a:p>
          <a:p>
            <a:r>
              <a:rPr lang="fr-FR" sz="2600" dirty="0" smtClean="0"/>
              <a:t>Cours </a:t>
            </a:r>
            <a:r>
              <a:rPr lang="fr-FR" sz="2600" dirty="0"/>
              <a:t>préférés : Business Intelligence, Base de </a:t>
            </a:r>
            <a:r>
              <a:rPr lang="fr-FR" sz="2600" dirty="0" smtClean="0"/>
              <a:t>données</a:t>
            </a:r>
            <a:r>
              <a:rPr lang="fr-FR" b="1" dirty="0" smtClean="0"/>
              <a:t>			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564904"/>
            <a:ext cx="1466236" cy="183279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475" y="2606008"/>
            <a:ext cx="1208344" cy="1888036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46552" y="332656"/>
            <a:ext cx="2199910" cy="65109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</p:pic>
      <p:sp>
        <p:nvSpPr>
          <p:cNvPr id="1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Nouvelles </a:t>
            </a:r>
            <a:r>
              <a:rPr lang="fr-FR" dirty="0"/>
              <a:t>des anciens ?</a:t>
            </a:r>
            <a:r>
              <a:rPr lang="fr-FR" b="1" dirty="0" smtClean="0"/>
              <a:t>	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63401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oneTexte 24"/>
          <p:cNvSpPr txBox="1"/>
          <p:nvPr/>
        </p:nvSpPr>
        <p:spPr>
          <a:xfrm>
            <a:off x="251519" y="3628325"/>
            <a:ext cx="8784977" cy="2300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0040" indent="-320040" algn="just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fr-FR" sz="2200" dirty="0" smtClean="0"/>
              <a:t>Travail </a:t>
            </a:r>
            <a:r>
              <a:rPr lang="fr-FR" sz="2200" dirty="0"/>
              <a:t>actuel : </a:t>
            </a:r>
            <a:r>
              <a:rPr lang="fr-FR" sz="2200" b="1" dirty="0"/>
              <a:t>Ingénieur de recherche </a:t>
            </a:r>
            <a:r>
              <a:rPr lang="fr-FR" sz="2200" dirty="0"/>
              <a:t>au </a:t>
            </a:r>
            <a:r>
              <a:rPr lang="fr-FR" sz="2200" dirty="0" smtClean="0"/>
              <a:t>LIMOS pour </a:t>
            </a:r>
            <a:r>
              <a:rPr lang="fr-FR" sz="2200" dirty="0"/>
              <a:t>une entreprise éditrice </a:t>
            </a:r>
            <a:r>
              <a:rPr lang="fr-FR" sz="2200" dirty="0" smtClean="0"/>
              <a:t>ERP : QUALIAC</a:t>
            </a:r>
            <a:endParaRPr lang="fr-FR" sz="2200" dirty="0"/>
          </a:p>
          <a:p>
            <a:pPr algn="just">
              <a:spcBef>
                <a:spcPts val="700"/>
              </a:spcBef>
              <a:buClr>
                <a:schemeClr val="accent2"/>
              </a:buClr>
              <a:buSzPct val="60000"/>
            </a:pPr>
            <a:endParaRPr lang="fr-FR" sz="2200" dirty="0" smtClean="0"/>
          </a:p>
          <a:p>
            <a:pPr algn="just">
              <a:spcBef>
                <a:spcPts val="700"/>
              </a:spcBef>
              <a:buClr>
                <a:schemeClr val="accent2"/>
              </a:buClr>
              <a:buSzPct val="60000"/>
            </a:pPr>
            <a:endParaRPr lang="fr-FR" sz="1600" dirty="0"/>
          </a:p>
          <a:p>
            <a:pPr marL="320040" indent="-320040" algn="just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fr-FR" sz="2200" dirty="0" smtClean="0"/>
              <a:t>Enseignement de </a:t>
            </a:r>
            <a:r>
              <a:rPr lang="fr-FR" sz="2200" b="1" dirty="0" smtClean="0"/>
              <a:t>cours de Business Intelligence (BI)</a:t>
            </a:r>
            <a:endParaRPr lang="fr-FR" sz="2200" dirty="0" smtClean="0"/>
          </a:p>
          <a:p>
            <a:pPr marL="342900" indent="-342900">
              <a:buFont typeface="Arial" pitchFamily="34" charset="0"/>
              <a:buChar char="•"/>
            </a:pPr>
            <a:endParaRPr lang="fr-FR" sz="22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Qui je suis ?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6ABD08-1715-47C1-9A72-B9DE61746790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195736" y="1700808"/>
            <a:ext cx="6444208" cy="18158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 smtClean="0"/>
              <a:t>Jonathan Fontanel</a:t>
            </a:r>
          </a:p>
          <a:p>
            <a:pPr marL="0" indent="0">
              <a:buNone/>
            </a:pPr>
            <a:r>
              <a:rPr lang="fr-FR" sz="2000" dirty="0" smtClean="0"/>
              <a:t>23 ans</a:t>
            </a:r>
          </a:p>
          <a:p>
            <a:pPr marL="0" indent="0">
              <a:buNone/>
            </a:pPr>
            <a:endParaRPr lang="fr-FR" sz="1000" dirty="0" smtClean="0"/>
          </a:p>
          <a:p>
            <a:pPr marL="0" indent="0" algn="just">
              <a:buNone/>
            </a:pPr>
            <a:r>
              <a:rPr lang="fr-FR" sz="2200" dirty="0" smtClean="0"/>
              <a:t>Diplômé du titre d’</a:t>
            </a:r>
            <a:r>
              <a:rPr lang="fr-FR" sz="2200" b="1" dirty="0" smtClean="0"/>
              <a:t>ingénieur en Informatique et Modélisation </a:t>
            </a:r>
            <a:r>
              <a:rPr lang="fr-FR" sz="2200" dirty="0" smtClean="0"/>
              <a:t>en Septembre 2011 par l’ISIMA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77" y="1628801"/>
            <a:ext cx="1538633" cy="1800200"/>
          </a:xfrm>
          <a:prstGeom prst="rect">
            <a:avLst/>
          </a:prstGeom>
        </p:spPr>
      </p:pic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>
          <a:xfrm>
            <a:off x="609600" y="6304235"/>
            <a:ext cx="5421083" cy="365125"/>
          </a:xfrm>
        </p:spPr>
        <p:txBody>
          <a:bodyPr/>
          <a:lstStyle/>
          <a:p>
            <a:r>
              <a:rPr lang="fr-FR" dirty="0" smtClean="0"/>
              <a:t>Jonathan Fontanel - contact : fontanel@isima.fr – Bureau : B108 ISIMA</a:t>
            </a: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63006" y="4213777"/>
            <a:ext cx="1163837" cy="75467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22121" y="4257731"/>
            <a:ext cx="2001774" cy="696653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5589240"/>
            <a:ext cx="1728192" cy="65061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0232" y="5450543"/>
            <a:ext cx="1976535" cy="790614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1880" y="5661248"/>
            <a:ext cx="1534963" cy="61310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95736" y="1628800"/>
            <a:ext cx="6480720" cy="1800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42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Qui je suis ?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6ABD08-1715-47C1-9A72-B9DE61746790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Mon parcours universitaire :</a:t>
            </a:r>
            <a:endParaRPr lang="fr-FR" sz="2400" dirty="0"/>
          </a:p>
        </p:txBody>
      </p:sp>
      <p:grpSp>
        <p:nvGrpSpPr>
          <p:cNvPr id="6" name="Groupe 5"/>
          <p:cNvGrpSpPr/>
          <p:nvPr/>
        </p:nvGrpSpPr>
        <p:grpSpPr>
          <a:xfrm>
            <a:off x="-25867" y="2852936"/>
            <a:ext cx="9108504" cy="3312368"/>
            <a:chOff x="0" y="2996952"/>
            <a:chExt cx="9108504" cy="3312368"/>
          </a:xfrm>
        </p:grpSpPr>
        <p:grpSp>
          <p:nvGrpSpPr>
            <p:cNvPr id="7" name="Groupe 6"/>
            <p:cNvGrpSpPr/>
            <p:nvPr/>
          </p:nvGrpSpPr>
          <p:grpSpPr>
            <a:xfrm>
              <a:off x="0" y="2996952"/>
              <a:ext cx="9108504" cy="3312368"/>
              <a:chOff x="0" y="2996952"/>
              <a:chExt cx="9108504" cy="3312368"/>
            </a:xfrm>
          </p:grpSpPr>
          <p:graphicFrame>
            <p:nvGraphicFramePr>
              <p:cNvPr id="9" name="Diagramme 8"/>
              <p:cNvGraphicFramePr/>
              <p:nvPr>
                <p:extLst>
                  <p:ext uri="{D42A27DB-BD31-4B8C-83A1-F6EECF244321}">
                    <p14:modId xmlns:p14="http://schemas.microsoft.com/office/powerpoint/2010/main" val="1712758465"/>
                  </p:ext>
                </p:extLst>
              </p:nvPr>
            </p:nvGraphicFramePr>
            <p:xfrm>
              <a:off x="0" y="3429000"/>
              <a:ext cx="9108504" cy="288032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0" name="ZoneTexte 9"/>
              <p:cNvSpPr txBox="1"/>
              <p:nvPr/>
            </p:nvSpPr>
            <p:spPr>
              <a:xfrm>
                <a:off x="5027180" y="5229200"/>
                <a:ext cx="2713172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dirty="0" smtClean="0"/>
                  <a:t>Option ISIMA :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fr-FR" sz="1600" dirty="0" smtClean="0"/>
                  <a:t>Informatique d’entreprise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fr-FR" sz="1600" dirty="0"/>
                  <a:t>Imagerie et Recherche Opérationnelle</a:t>
                </a:r>
                <a:endParaRPr lang="fr-FR" sz="1600" dirty="0" smtClean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979712" y="5229200"/>
                <a:ext cx="5616624" cy="1077218"/>
              </a:xfrm>
              <a:prstGeom prst="rect">
                <a:avLst/>
              </a:prstGeom>
              <a:noFill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7020272" y="2996952"/>
                <a:ext cx="1440160" cy="1512168"/>
              </a:xfrm>
              <a:prstGeom prst="rect">
                <a:avLst/>
              </a:prstGeom>
              <a:noFill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179512" y="3429000"/>
              <a:ext cx="2952327" cy="1080120"/>
            </a:xfrm>
            <a:prstGeom prst="rect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3" name="Imag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333" y="2240045"/>
            <a:ext cx="2264303" cy="433452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09" y="5406263"/>
            <a:ext cx="1518851" cy="435059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636" y="2020463"/>
            <a:ext cx="1270343" cy="1270343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6985" y="3099199"/>
            <a:ext cx="1270343" cy="127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52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Qui je suis ?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6ABD08-1715-47C1-9A72-B9DE61746790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1619672" y="1600200"/>
            <a:ext cx="7344816" cy="4709120"/>
          </a:xfrm>
        </p:spPr>
        <p:txBody>
          <a:bodyPr>
            <a:normAutofit/>
          </a:bodyPr>
          <a:lstStyle/>
          <a:p>
            <a:r>
              <a:rPr lang="fr-FR" sz="2400" dirty="0" smtClean="0"/>
              <a:t>Cursus Ingénieur à l’ISIMA :</a:t>
            </a:r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  <a:p>
            <a:r>
              <a:rPr lang="fr-FR" sz="2400" dirty="0" smtClean="0"/>
              <a:t>Ingénieur en informatique et aussi </a:t>
            </a:r>
            <a:r>
              <a:rPr lang="fr-FR" sz="2400" b="1" dirty="0" smtClean="0"/>
              <a:t>spécialisé</a:t>
            </a:r>
            <a:r>
              <a:rPr lang="fr-FR" sz="2400" dirty="0" smtClean="0"/>
              <a:t> en système d’information et aide à la décision :</a:t>
            </a:r>
          </a:p>
          <a:p>
            <a:pPr lvl="1"/>
            <a:r>
              <a:rPr lang="fr-FR" sz="2100" dirty="0" smtClean="0"/>
              <a:t>Business Intelligence (stage de 3</a:t>
            </a:r>
            <a:r>
              <a:rPr lang="fr-FR" sz="2100" baseline="30000" dirty="0" smtClean="0"/>
              <a:t>ème</a:t>
            </a:r>
            <a:r>
              <a:rPr lang="fr-FR" sz="2100" dirty="0" smtClean="0"/>
              <a:t> année)</a:t>
            </a:r>
          </a:p>
          <a:p>
            <a:pPr lvl="1"/>
            <a:r>
              <a:rPr lang="fr-FR" sz="2100" dirty="0" smtClean="0"/>
              <a:t>Gestion de base de données (projet de 2</a:t>
            </a:r>
            <a:r>
              <a:rPr lang="fr-FR" sz="2100" baseline="30000" dirty="0" smtClean="0"/>
              <a:t>ème</a:t>
            </a:r>
            <a:r>
              <a:rPr lang="fr-FR" sz="2100" dirty="0" smtClean="0"/>
              <a:t> année)</a:t>
            </a:r>
          </a:p>
          <a:p>
            <a:pPr lvl="1"/>
            <a:r>
              <a:rPr lang="fr-FR" sz="2100" dirty="0" smtClean="0"/>
              <a:t>Recherche opérationnelle (projet de 3</a:t>
            </a:r>
            <a:r>
              <a:rPr lang="fr-FR" sz="2100" baseline="30000" dirty="0" smtClean="0"/>
              <a:t>ème</a:t>
            </a:r>
            <a:r>
              <a:rPr lang="fr-FR" sz="2100" dirty="0" smtClean="0"/>
              <a:t> année)</a:t>
            </a:r>
          </a:p>
          <a:p>
            <a:pPr lvl="1"/>
            <a:r>
              <a:rPr lang="fr-FR" sz="2100" dirty="0" smtClean="0"/>
              <a:t>Analyse fonctionnelle et technique (stage de 2</a:t>
            </a:r>
            <a:r>
              <a:rPr lang="fr-FR" sz="2100" baseline="30000" dirty="0" smtClean="0"/>
              <a:t>ème</a:t>
            </a:r>
            <a:r>
              <a:rPr lang="fr-FR" sz="2100" dirty="0" smtClean="0"/>
              <a:t> année)</a:t>
            </a:r>
          </a:p>
          <a:p>
            <a:endParaRPr lang="fr-FR" sz="2400" dirty="0"/>
          </a:p>
          <a:p>
            <a:endParaRPr lang="fr-FR" sz="2400" dirty="0" smtClean="0"/>
          </a:p>
        </p:txBody>
      </p:sp>
      <p:grpSp>
        <p:nvGrpSpPr>
          <p:cNvPr id="7" name="Groupe 6"/>
          <p:cNvGrpSpPr/>
          <p:nvPr/>
        </p:nvGrpSpPr>
        <p:grpSpPr>
          <a:xfrm>
            <a:off x="148289" y="4406000"/>
            <a:ext cx="1377244" cy="895208"/>
            <a:chOff x="3578054" y="3235556"/>
            <a:chExt cx="1377244" cy="895208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3578054" y="3235556"/>
              <a:ext cx="1377244" cy="895208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3621754" y="3279256"/>
              <a:ext cx="1289844" cy="8078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b="1" kern="1200" dirty="0" smtClean="0"/>
                <a:t>F3 : Systèmes d'Information et Aide à la Décision</a:t>
              </a:r>
              <a:endParaRPr lang="fr-FR" sz="1400" b="1" kern="1200" dirty="0"/>
            </a:p>
          </p:txBody>
        </p:sp>
      </p:grpSp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3408724491"/>
              </p:ext>
            </p:extLst>
          </p:nvPr>
        </p:nvGraphicFramePr>
        <p:xfrm>
          <a:off x="683568" y="2045072"/>
          <a:ext cx="7920880" cy="131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Ellipse 10"/>
          <p:cNvSpPr/>
          <p:nvPr/>
        </p:nvSpPr>
        <p:spPr>
          <a:xfrm>
            <a:off x="2267744" y="3212976"/>
            <a:ext cx="2016224" cy="57606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Choix d’une filière</a:t>
            </a:r>
            <a:endParaRPr lang="fr-FR" b="1" dirty="0"/>
          </a:p>
        </p:txBody>
      </p:sp>
      <p:cxnSp>
        <p:nvCxnSpPr>
          <p:cNvPr id="13" name="Connecteur droit avec flèche 12"/>
          <p:cNvCxnSpPr/>
          <p:nvPr/>
        </p:nvCxnSpPr>
        <p:spPr>
          <a:xfrm flipV="1">
            <a:off x="3275856" y="2708920"/>
            <a:ext cx="0" cy="5040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24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1048" y="228600"/>
            <a:ext cx="8153400" cy="990600"/>
          </a:xfrm>
        </p:spPr>
        <p:txBody>
          <a:bodyPr/>
          <a:lstStyle/>
          <a:p>
            <a:pPr algn="ctr"/>
            <a:r>
              <a:rPr lang="fr-FR" dirty="0" smtClean="0"/>
              <a:t>Mon projet de 2</a:t>
            </a:r>
            <a:r>
              <a:rPr lang="fr-FR" baseline="30000" dirty="0" smtClean="0"/>
              <a:t>ème</a:t>
            </a:r>
            <a:r>
              <a:rPr lang="fr-FR" dirty="0" smtClean="0"/>
              <a:t> année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6ABD08-1715-47C1-9A72-B9DE61746790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7" name="Espace réservé du contenu 4"/>
          <p:cNvSpPr txBox="1">
            <a:spLocks/>
          </p:cNvSpPr>
          <p:nvPr/>
        </p:nvSpPr>
        <p:spPr>
          <a:xfrm>
            <a:off x="467544" y="1641390"/>
            <a:ext cx="8153400" cy="47399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dirty="0" smtClean="0"/>
              <a:t>Réalisation d’une interface </a:t>
            </a:r>
            <a:r>
              <a:rPr lang="fr-FR" sz="2400" b="1" dirty="0" smtClean="0"/>
              <a:t>Web </a:t>
            </a:r>
            <a:r>
              <a:rPr lang="fr-FR" sz="2400" dirty="0" smtClean="0"/>
              <a:t>permettant aux entreprises d’</a:t>
            </a:r>
            <a:r>
              <a:rPr lang="fr-FR" sz="2400" b="1" dirty="0" smtClean="0"/>
              <a:t>expertiser</a:t>
            </a:r>
            <a:r>
              <a:rPr lang="fr-FR" sz="2400" dirty="0" smtClean="0"/>
              <a:t> la situation commerciale de leur entreprise </a:t>
            </a:r>
          </a:p>
          <a:p>
            <a:endParaRPr lang="fr-FR" sz="2200" dirty="0" smtClean="0"/>
          </a:p>
          <a:p>
            <a:r>
              <a:rPr lang="fr-FR" sz="2200" dirty="0" smtClean="0"/>
              <a:t>Amélioration de compétence :</a:t>
            </a:r>
          </a:p>
          <a:p>
            <a:pPr lvl="1"/>
            <a:r>
              <a:rPr lang="fr-FR" sz="2200" dirty="0" smtClean="0"/>
              <a:t>Langage web : HTML, PHP, CSS</a:t>
            </a:r>
          </a:p>
          <a:p>
            <a:pPr lvl="1"/>
            <a:endParaRPr lang="fr-FR" sz="2200" dirty="0"/>
          </a:p>
          <a:p>
            <a:pPr lvl="1"/>
            <a:r>
              <a:rPr lang="fr-FR" sz="2200" dirty="0" smtClean="0"/>
              <a:t>Base de données : MySQL</a:t>
            </a:r>
          </a:p>
          <a:p>
            <a:pPr lvl="1"/>
            <a:endParaRPr lang="fr-FR" sz="2200" dirty="0" smtClean="0"/>
          </a:p>
          <a:p>
            <a:pPr lvl="1"/>
            <a:r>
              <a:rPr lang="fr-FR" sz="2200" dirty="0" smtClean="0"/>
              <a:t>Modélisation d’outils commerciaux</a:t>
            </a:r>
          </a:p>
          <a:p>
            <a:pPr lvl="1"/>
            <a:endParaRPr lang="fr-FR" sz="22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338" y="223020"/>
            <a:ext cx="1576166" cy="924685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778576"/>
            <a:ext cx="3960440" cy="3110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47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153400" cy="990600"/>
          </a:xfrm>
        </p:spPr>
        <p:txBody>
          <a:bodyPr/>
          <a:lstStyle/>
          <a:p>
            <a:pPr algn="ctr"/>
            <a:r>
              <a:rPr lang="fr-FR" dirty="0" smtClean="0"/>
              <a:t>Mon stage de 2</a:t>
            </a:r>
            <a:r>
              <a:rPr lang="fr-FR" baseline="30000" dirty="0" smtClean="0"/>
              <a:t>ème</a:t>
            </a:r>
            <a:r>
              <a:rPr lang="fr-FR" dirty="0" smtClean="0"/>
              <a:t> année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6ABD08-1715-47C1-9A72-B9DE61746790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Développement </a:t>
            </a:r>
            <a:r>
              <a:rPr lang="fr-FR" sz="2400" dirty="0" smtClean="0"/>
              <a:t>d’un logiciel d’aide </a:t>
            </a:r>
            <a:r>
              <a:rPr lang="fr-FR" sz="2400" dirty="0"/>
              <a:t>à la </a:t>
            </a:r>
            <a:r>
              <a:rPr lang="fr-FR" sz="2400" dirty="0" smtClean="0"/>
              <a:t>décision pour effectuer un zonage des atmosphères explosives </a:t>
            </a:r>
          </a:p>
          <a:p>
            <a:endParaRPr lang="fr-FR" sz="2400" dirty="0"/>
          </a:p>
          <a:p>
            <a:r>
              <a:rPr lang="fr-FR" sz="2200" dirty="0"/>
              <a:t>Amélioration de compétence :</a:t>
            </a:r>
          </a:p>
          <a:p>
            <a:pPr lvl="1"/>
            <a:r>
              <a:rPr lang="fr-FR" sz="2200" dirty="0"/>
              <a:t>Langage </a:t>
            </a:r>
            <a:r>
              <a:rPr lang="fr-FR" sz="2200" dirty="0" smtClean="0"/>
              <a:t>objet : C++</a:t>
            </a:r>
          </a:p>
          <a:p>
            <a:pPr lvl="1"/>
            <a:endParaRPr lang="fr-FR" sz="2200" dirty="0" smtClean="0"/>
          </a:p>
          <a:p>
            <a:pPr lvl="1"/>
            <a:r>
              <a:rPr lang="fr-FR" sz="2200" dirty="0" smtClean="0"/>
              <a:t>Direction d’une réunion</a:t>
            </a:r>
          </a:p>
          <a:p>
            <a:pPr lvl="1"/>
            <a:endParaRPr lang="fr-FR" sz="2200" dirty="0" smtClean="0"/>
          </a:p>
          <a:p>
            <a:pPr lvl="1"/>
            <a:r>
              <a:rPr lang="fr-FR" sz="2200" dirty="0" smtClean="0"/>
              <a:t>Présentation devant un groupe</a:t>
            </a:r>
          </a:p>
          <a:p>
            <a:pPr marL="365760" lvl="1" indent="0">
              <a:buNone/>
            </a:pPr>
            <a:r>
              <a:rPr lang="fr-FR" sz="2200" dirty="0"/>
              <a:t>d</a:t>
            </a:r>
            <a:r>
              <a:rPr lang="fr-FR" sz="2200" dirty="0" smtClean="0"/>
              <a:t>e travail</a:t>
            </a:r>
          </a:p>
        </p:txBody>
      </p:sp>
      <p:pic>
        <p:nvPicPr>
          <p:cNvPr id="7" name="Picture 9" descr="cea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2320" y="92423"/>
            <a:ext cx="165735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entre LIE et LS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5936" y="2396553"/>
            <a:ext cx="4046255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65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08520" y="228600"/>
            <a:ext cx="8153400" cy="990600"/>
          </a:xfrm>
        </p:spPr>
        <p:txBody>
          <a:bodyPr/>
          <a:lstStyle/>
          <a:p>
            <a:pPr algn="ctr"/>
            <a:r>
              <a:rPr lang="fr-FR" dirty="0" smtClean="0"/>
              <a:t>Mon projet de </a:t>
            </a:r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année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6ABD08-1715-47C1-9A72-B9DE61746790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dirty="0" smtClean="0"/>
              <a:t>Optimisation des déplacements d’un robot à l’intérieur d’un entrepôt de marchandises</a:t>
            </a:r>
            <a:endParaRPr lang="fr-FR" sz="2400" dirty="0"/>
          </a:p>
          <a:p>
            <a:endParaRPr lang="fr-FR" sz="2400" dirty="0"/>
          </a:p>
          <a:p>
            <a:r>
              <a:rPr lang="fr-FR" sz="2200" dirty="0"/>
              <a:t>Amélioration de compétence :</a:t>
            </a:r>
          </a:p>
          <a:p>
            <a:pPr lvl="1"/>
            <a:r>
              <a:rPr lang="fr-FR" sz="2200" dirty="0"/>
              <a:t>Langage objet : J</a:t>
            </a:r>
            <a:r>
              <a:rPr lang="fr-FR" sz="2200" dirty="0" smtClean="0"/>
              <a:t>ava</a:t>
            </a:r>
            <a:endParaRPr lang="fr-FR" sz="2200" dirty="0"/>
          </a:p>
          <a:p>
            <a:pPr lvl="1"/>
            <a:endParaRPr lang="fr-FR" sz="2200" dirty="0" smtClean="0"/>
          </a:p>
          <a:p>
            <a:pPr lvl="1"/>
            <a:r>
              <a:rPr lang="fr-FR" sz="2200" dirty="0" smtClean="0"/>
              <a:t>Cahier des charges précis</a:t>
            </a:r>
            <a:endParaRPr lang="fr-FR" dirty="0"/>
          </a:p>
          <a:p>
            <a:pPr lvl="1"/>
            <a:endParaRPr lang="fr-FR" sz="2200" dirty="0" smtClean="0"/>
          </a:p>
          <a:p>
            <a:pPr lvl="1"/>
            <a:r>
              <a:rPr lang="fr-FR" sz="2200" dirty="0" smtClean="0"/>
              <a:t>Gestion de réunions</a:t>
            </a:r>
          </a:p>
          <a:p>
            <a:pPr lvl="1"/>
            <a:endParaRPr lang="fr-FR" sz="2200" dirty="0" smtClean="0"/>
          </a:p>
          <a:p>
            <a:pPr lvl="1"/>
            <a:r>
              <a:rPr lang="fr-FR" sz="2200" dirty="0" smtClean="0"/>
              <a:t>Communication au sein de l’entreprise</a:t>
            </a:r>
            <a:endParaRPr lang="fr-FR" sz="22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332656"/>
            <a:ext cx="2162175" cy="752475"/>
          </a:xfrm>
          <a:prstGeom prst="rect">
            <a:avLst/>
          </a:prstGeom>
        </p:spPr>
      </p:pic>
      <p:pic>
        <p:nvPicPr>
          <p:cNvPr id="112" name="Image 1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952" y="2337560"/>
            <a:ext cx="4371560" cy="317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62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Mon stage de 3</a:t>
            </a:r>
            <a:r>
              <a:rPr lang="fr-FR" baseline="30000" dirty="0" smtClean="0"/>
              <a:t>ème</a:t>
            </a:r>
            <a:r>
              <a:rPr lang="fr-FR" dirty="0" smtClean="0"/>
              <a:t> année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Jonathan Fontanel - contact : fontanel@isima.fr – Bureau : B108 ISIMA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6ABD08-1715-47C1-9A72-B9DE61746790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7" name="Espace réservé du contenu 4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892480" cy="4495800"/>
          </a:xfrm>
        </p:spPr>
        <p:txBody>
          <a:bodyPr>
            <a:normAutofit/>
          </a:bodyPr>
          <a:lstStyle/>
          <a:p>
            <a:r>
              <a:rPr lang="fr-FR" sz="2400" dirty="0"/>
              <a:t>Participation à la mise en place d’une solution </a:t>
            </a:r>
            <a:r>
              <a:rPr lang="fr-FR" sz="2400" dirty="0" smtClean="0"/>
              <a:t>de </a:t>
            </a:r>
            <a:r>
              <a:rPr lang="fr-FR" sz="2400" dirty="0" err="1"/>
              <a:t>reporting</a:t>
            </a:r>
            <a:r>
              <a:rPr lang="fr-FR" sz="2400" dirty="0"/>
              <a:t> </a:t>
            </a:r>
            <a:r>
              <a:rPr lang="fr-FR" sz="2400" dirty="0" smtClean="0"/>
              <a:t>pour le milieu de la finance</a:t>
            </a:r>
            <a:endParaRPr lang="fr-FR" sz="2400" dirty="0"/>
          </a:p>
          <a:p>
            <a:endParaRPr lang="fr-FR" sz="2400" dirty="0"/>
          </a:p>
          <a:p>
            <a:r>
              <a:rPr lang="fr-FR" sz="2200" dirty="0"/>
              <a:t>Amélioration de compétence :</a:t>
            </a:r>
          </a:p>
          <a:p>
            <a:pPr lvl="1"/>
            <a:r>
              <a:rPr lang="fr-FR" sz="2200" dirty="0"/>
              <a:t>Découverte d’un métier : </a:t>
            </a:r>
            <a:endParaRPr lang="fr-FR" sz="2200" dirty="0" smtClean="0"/>
          </a:p>
          <a:p>
            <a:pPr marL="365760" lvl="1" indent="0">
              <a:buNone/>
            </a:pPr>
            <a:r>
              <a:rPr lang="fr-FR" sz="2200" dirty="0" smtClean="0"/>
              <a:t>              consultant</a:t>
            </a:r>
            <a:endParaRPr lang="fr-FR" sz="2200" dirty="0"/>
          </a:p>
          <a:p>
            <a:pPr lvl="1"/>
            <a:endParaRPr lang="fr-FR" sz="2200" dirty="0" smtClean="0"/>
          </a:p>
          <a:p>
            <a:pPr lvl="1"/>
            <a:r>
              <a:rPr lang="fr-FR" sz="2200" dirty="0" smtClean="0"/>
              <a:t>Travail </a:t>
            </a:r>
            <a:r>
              <a:rPr lang="fr-FR" sz="2200" dirty="0"/>
              <a:t>en équipe et </a:t>
            </a:r>
            <a:r>
              <a:rPr lang="fr-FR" sz="2200" dirty="0" smtClean="0"/>
              <a:t>l’autonomie</a:t>
            </a:r>
          </a:p>
          <a:p>
            <a:pPr lvl="1"/>
            <a:endParaRPr lang="fr-FR" sz="2200" dirty="0" smtClean="0"/>
          </a:p>
          <a:p>
            <a:pPr lvl="1"/>
            <a:r>
              <a:rPr lang="fr-FR" sz="2200" dirty="0" smtClean="0"/>
              <a:t>Base </a:t>
            </a:r>
            <a:r>
              <a:rPr lang="fr-FR" sz="2200" dirty="0"/>
              <a:t>de données : </a:t>
            </a:r>
            <a:r>
              <a:rPr lang="fr-FR" sz="2200" dirty="0" smtClean="0"/>
              <a:t>SQL Server, Oracle</a:t>
            </a:r>
          </a:p>
          <a:p>
            <a:pPr lvl="1"/>
            <a:endParaRPr lang="fr-FR" sz="2200" dirty="0" smtClean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188" y="2060847"/>
            <a:ext cx="5544616" cy="2237301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362974"/>
            <a:ext cx="1980452" cy="58613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391" y="5229200"/>
            <a:ext cx="2090301" cy="67677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509120"/>
            <a:ext cx="1949680" cy="6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80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Pourquoi venir en F3 ?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Jonathan Fontanel - contact : fontanel@isima.fr – Bureau : B108 ISIMA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6ABD08-1715-47C1-9A72-B9DE61746790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612648" y="1556792"/>
            <a:ext cx="8153400" cy="4896544"/>
          </a:xfrm>
        </p:spPr>
        <p:txBody>
          <a:bodyPr>
            <a:normAutofit/>
          </a:bodyPr>
          <a:lstStyle/>
          <a:p>
            <a:r>
              <a:rPr lang="fr-FR" sz="2400" dirty="0" smtClean="0"/>
              <a:t>Multi compétences : </a:t>
            </a:r>
          </a:p>
          <a:p>
            <a:pPr lvl="1"/>
            <a:r>
              <a:rPr lang="fr-FR" sz="2200" dirty="0" smtClean="0"/>
              <a:t>Business Intelligence</a:t>
            </a:r>
          </a:p>
          <a:p>
            <a:pPr lvl="1"/>
            <a:r>
              <a:rPr lang="fr-FR" sz="2200" dirty="0"/>
              <a:t>Web Service</a:t>
            </a:r>
          </a:p>
          <a:p>
            <a:pPr lvl="1"/>
            <a:r>
              <a:rPr lang="fr-FR" sz="2200" dirty="0" smtClean="0"/>
              <a:t>UML avancé</a:t>
            </a:r>
          </a:p>
          <a:p>
            <a:pPr lvl="1"/>
            <a:r>
              <a:rPr lang="fr-FR" sz="2200" dirty="0" smtClean="0"/>
              <a:t>Java Avanc</a:t>
            </a:r>
            <a:r>
              <a:rPr lang="fr-FR" sz="2200" dirty="0"/>
              <a:t>é</a:t>
            </a:r>
            <a:endParaRPr lang="fr-FR" sz="2200" dirty="0" smtClean="0"/>
          </a:p>
          <a:p>
            <a:pPr lvl="1"/>
            <a:r>
              <a:rPr lang="fr-FR" sz="2200" dirty="0" smtClean="0"/>
              <a:t>Administration de base de données</a:t>
            </a:r>
          </a:p>
          <a:p>
            <a:pPr lvl="1"/>
            <a:r>
              <a:rPr lang="fr-FR" sz="2200" dirty="0" smtClean="0"/>
              <a:t>Recherche opérationnelle</a:t>
            </a:r>
          </a:p>
          <a:p>
            <a:pPr lvl="1"/>
            <a:r>
              <a:rPr lang="fr-FR" sz="2200" dirty="0" smtClean="0"/>
              <a:t>ERP et gestion d’entreprise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 smtClean="0"/>
              <a:t>La filière qui permet de ne pas s’enfermer dans une </a:t>
            </a:r>
            <a:r>
              <a:rPr lang="fr-FR" sz="2400" dirty="0"/>
              <a:t>f</a:t>
            </a:r>
            <a:r>
              <a:rPr lang="fr-FR" sz="2400" dirty="0" smtClean="0"/>
              <a:t>ilière 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735" y="4357570"/>
            <a:ext cx="2610567" cy="50440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68" y="2137668"/>
            <a:ext cx="1440160" cy="57523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954" y="3362891"/>
            <a:ext cx="1481046" cy="1110785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1654" y="1929573"/>
            <a:ext cx="2103983" cy="792088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128" y="3100065"/>
            <a:ext cx="1708159" cy="59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6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3055</TotalTime>
  <Words>541</Words>
  <Application>Microsoft Office PowerPoint</Application>
  <PresentationFormat>Affichage à l'écran (4:3)</PresentationFormat>
  <Paragraphs>146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Médian</vt:lpstr>
      <vt:lpstr>Présentation de La filière F3</vt:lpstr>
      <vt:lpstr>Qui je suis ?</vt:lpstr>
      <vt:lpstr>Qui je suis ?</vt:lpstr>
      <vt:lpstr>Qui je suis ?</vt:lpstr>
      <vt:lpstr>Mon projet de 2ème année</vt:lpstr>
      <vt:lpstr>Mon stage de 2ème année</vt:lpstr>
      <vt:lpstr>Mon projet de 3ème année</vt:lpstr>
      <vt:lpstr>Mon stage de 3ème année</vt:lpstr>
      <vt:lpstr>Pourquoi venir en F3 ?</vt:lpstr>
      <vt:lpstr>Nouvelles des anciens ?</vt:lpstr>
      <vt:lpstr>Nouvelles des anciens ? </vt:lpstr>
      <vt:lpstr>Nouvelles des anciens 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Outils décisionnels pour la chaine logistique</dc:title>
  <dc:creator>Jonathan Fontanel</dc:creator>
  <cp:lastModifiedBy>Jonathan Fontanel</cp:lastModifiedBy>
  <cp:revision>392</cp:revision>
  <dcterms:created xsi:type="dcterms:W3CDTF">2011-11-11T09:36:45Z</dcterms:created>
  <dcterms:modified xsi:type="dcterms:W3CDTF">2012-05-03T09:10:43Z</dcterms:modified>
</cp:coreProperties>
</file>